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diagrams/data3.xml" ContentType="application/vnd.openxmlformats-officedocument.drawingml.diagramData+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diagrams/drawing2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1.xml" ContentType="application/vnd.openxmlformats-officedocument.presentationml.tag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88" r:id="rId1"/>
  </p:sldMasterIdLst>
  <p:notesMasterIdLst>
    <p:notesMasterId r:id="rId47"/>
  </p:notesMasterIdLst>
  <p:sldIdLst>
    <p:sldId id="256" r:id="rId2"/>
    <p:sldId id="463" r:id="rId3"/>
    <p:sldId id="459" r:id="rId4"/>
    <p:sldId id="280" r:id="rId5"/>
    <p:sldId id="277" r:id="rId6"/>
    <p:sldId id="272" r:id="rId7"/>
    <p:sldId id="281" r:id="rId8"/>
    <p:sldId id="273" r:id="rId9"/>
    <p:sldId id="270" r:id="rId10"/>
    <p:sldId id="274" r:id="rId11"/>
    <p:sldId id="460" r:id="rId12"/>
    <p:sldId id="278" r:id="rId13"/>
    <p:sldId id="275" r:id="rId14"/>
    <p:sldId id="279" r:id="rId15"/>
    <p:sldId id="461" r:id="rId16"/>
    <p:sldId id="330" r:id="rId17"/>
    <p:sldId id="326" r:id="rId18"/>
    <p:sldId id="327" r:id="rId19"/>
    <p:sldId id="328" r:id="rId20"/>
    <p:sldId id="263" r:id="rId21"/>
    <p:sldId id="264" r:id="rId22"/>
    <p:sldId id="329" r:id="rId23"/>
    <p:sldId id="268" r:id="rId24"/>
    <p:sldId id="283" r:id="rId25"/>
    <p:sldId id="282" r:id="rId26"/>
    <p:sldId id="271" r:id="rId27"/>
    <p:sldId id="260" r:id="rId28"/>
    <p:sldId id="291" r:id="rId29"/>
    <p:sldId id="293" r:id="rId30"/>
    <p:sldId id="295" r:id="rId31"/>
    <p:sldId id="462" r:id="rId32"/>
    <p:sldId id="313" r:id="rId33"/>
    <p:sldId id="314" r:id="rId34"/>
    <p:sldId id="315" r:id="rId35"/>
    <p:sldId id="316" r:id="rId36"/>
    <p:sldId id="317" r:id="rId37"/>
    <p:sldId id="318" r:id="rId38"/>
    <p:sldId id="319" r:id="rId39"/>
    <p:sldId id="320" r:id="rId40"/>
    <p:sldId id="321" r:id="rId41"/>
    <p:sldId id="322" r:id="rId42"/>
    <p:sldId id="323" r:id="rId43"/>
    <p:sldId id="324" r:id="rId44"/>
    <p:sldId id="325" r:id="rId45"/>
    <p:sldId id="45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E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73752"/>
  </p:normalViewPr>
  <p:slideViewPr>
    <p:cSldViewPr snapToGrid="0" snapToObjects="1">
      <p:cViewPr varScale="1">
        <p:scale>
          <a:sx n="82" d="100"/>
          <a:sy n="82" d="100"/>
        </p:scale>
        <p:origin x="592" y="176"/>
      </p:cViewPr>
      <p:guideLst/>
    </p:cSldViewPr>
  </p:slideViewPr>
  <p:outlineViewPr>
    <p:cViewPr>
      <p:scale>
        <a:sx n="33" d="100"/>
        <a:sy n="33" d="100"/>
      </p:scale>
      <p:origin x="0" y="-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55" Type="http://schemas.openxmlformats.org/officeDocument/2006/relationships/customXml" Target="../customXml/item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ustomXml" Target="../customXml/item2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astrfiles\scans$\Scanning%20Support%20Docs\Digital%20Media%20Audit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astrfiles\scans$\Scanning%20Support%20Docs\Digital%20Media%20Audit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Sheet1!$I$31</c:f>
              <c:strCache>
                <c:ptCount val="1"/>
                <c:pt idx="0">
                  <c:v>Number of Files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6A3D-7D4D-99EB-A2633623BA7E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A3D-7D4D-99EB-A2633623BA7E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6A3D-7D4D-99EB-A2633623BA7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Sheet1!$H$32:$H$34</c:f>
              <c:strCache>
                <c:ptCount val="3"/>
                <c:pt idx="0">
                  <c:v>Photos</c:v>
                </c:pt>
                <c:pt idx="1">
                  <c:v>Audio</c:v>
                </c:pt>
                <c:pt idx="2">
                  <c:v>Video</c:v>
                </c:pt>
              </c:strCache>
            </c:strRef>
          </c:cat>
          <c:val>
            <c:numRef>
              <c:f>Sheet1!$I$32:$I$34</c:f>
              <c:numCache>
                <c:formatCode>#,##0</c:formatCode>
                <c:ptCount val="3"/>
                <c:pt idx="0">
                  <c:v>28722</c:v>
                </c:pt>
                <c:pt idx="1">
                  <c:v>5434</c:v>
                </c:pt>
                <c:pt idx="2">
                  <c:v>1752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3D-7D4D-99EB-A2633623BA7E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all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Total Disk Space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all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Sheet1!$J$31</c:f>
              <c:strCache>
                <c:ptCount val="1"/>
                <c:pt idx="0">
                  <c:v>Total Disk Space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4E0-D04A-8E20-E036190635D0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4E0-D04A-8E20-E036190635D0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4E0-D04A-8E20-E036190635D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Sheet1!$H$32:$H$34</c:f>
              <c:strCache>
                <c:ptCount val="3"/>
                <c:pt idx="0">
                  <c:v>Photos</c:v>
                </c:pt>
                <c:pt idx="1">
                  <c:v>Audio</c:v>
                </c:pt>
                <c:pt idx="2">
                  <c:v>Video</c:v>
                </c:pt>
              </c:strCache>
            </c:strRef>
          </c:cat>
          <c:val>
            <c:numRef>
              <c:f>Sheet1!$J$32:$J$34</c:f>
              <c:numCache>
                <c:formatCode>_(* #,##0.00_);_(* \(#,##0.00\);_(* "-"??_);_(@_)</c:formatCode>
                <c:ptCount val="3"/>
                <c:pt idx="0">
                  <c:v>261.62</c:v>
                </c:pt>
                <c:pt idx="1">
                  <c:v>915.55999999999938</c:v>
                </c:pt>
                <c:pt idx="2">
                  <c:v>1495.26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4E0-D04A-8E20-E036190635D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FB42FF-41D5-EB4B-B7B9-21CE760F4F72}" type="doc">
      <dgm:prSet loTypeId="urn:microsoft.com/office/officeart/2005/8/layout/vProcess5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7BDDF6-26E4-8D42-A079-86EA033EEF5C}">
      <dgm:prSet phldrT="[Text]" custT="1"/>
      <dgm:spPr/>
      <dgm:t>
        <a:bodyPr/>
        <a:lstStyle/>
        <a:p>
          <a:r>
            <a:rPr lang="en-US" sz="2800"/>
            <a:t>Audit</a:t>
          </a:r>
        </a:p>
      </dgm:t>
    </dgm:pt>
    <dgm:pt modelId="{D1368173-E120-D843-BD37-569919E4D4D1}" type="parTrans" cxnId="{C4D6CEAF-ABB9-C247-B78F-B4044CFC225F}">
      <dgm:prSet/>
      <dgm:spPr/>
      <dgm:t>
        <a:bodyPr/>
        <a:lstStyle/>
        <a:p>
          <a:endParaRPr lang="en-US" sz="4000"/>
        </a:p>
      </dgm:t>
    </dgm:pt>
    <dgm:pt modelId="{5EE33440-91E9-4A4F-9D88-0F961853FD80}" type="sibTrans" cxnId="{C4D6CEAF-ABB9-C247-B78F-B4044CFC225F}">
      <dgm:prSet custT="1"/>
      <dgm:spPr/>
      <dgm:t>
        <a:bodyPr/>
        <a:lstStyle/>
        <a:p>
          <a:endParaRPr lang="en-US" sz="5400"/>
        </a:p>
      </dgm:t>
    </dgm:pt>
    <dgm:pt modelId="{686641B6-1BF9-134E-A65C-A65A1E31F981}">
      <dgm:prSet phldrT="[Text]" custT="1"/>
      <dgm:spPr/>
      <dgm:t>
        <a:bodyPr/>
        <a:lstStyle/>
        <a:p>
          <a:r>
            <a:rPr lang="en-US" sz="1800" dirty="0"/>
            <a:t>Review non digitized holdings to determine what you have</a:t>
          </a:r>
        </a:p>
      </dgm:t>
    </dgm:pt>
    <dgm:pt modelId="{4DA2D4A9-81CA-2844-A246-DE9815BBC000}" type="parTrans" cxnId="{9566AD0A-1315-5A42-907D-C9E26399F235}">
      <dgm:prSet/>
      <dgm:spPr/>
      <dgm:t>
        <a:bodyPr/>
        <a:lstStyle/>
        <a:p>
          <a:endParaRPr lang="en-US" sz="4000"/>
        </a:p>
      </dgm:t>
    </dgm:pt>
    <dgm:pt modelId="{0111CB0D-6B17-E344-A42D-0BB8C7C74A6D}" type="sibTrans" cxnId="{9566AD0A-1315-5A42-907D-C9E26399F235}">
      <dgm:prSet/>
      <dgm:spPr/>
      <dgm:t>
        <a:bodyPr/>
        <a:lstStyle/>
        <a:p>
          <a:endParaRPr lang="en-US" sz="4000"/>
        </a:p>
      </dgm:t>
    </dgm:pt>
    <dgm:pt modelId="{C95FFD62-0030-FA46-832A-E81FC19F133B}">
      <dgm:prSet phldrT="[Text]" custT="1"/>
      <dgm:spPr/>
      <dgm:t>
        <a:bodyPr/>
        <a:lstStyle/>
        <a:p>
          <a:r>
            <a:rPr lang="en-US" sz="2800" dirty="0"/>
            <a:t>Selection</a:t>
          </a:r>
        </a:p>
      </dgm:t>
    </dgm:pt>
    <dgm:pt modelId="{95BA2791-6E09-9B4E-9927-2D10D7F3049E}" type="parTrans" cxnId="{A8FD3762-7E5B-2844-B915-FB828FBDB013}">
      <dgm:prSet/>
      <dgm:spPr/>
      <dgm:t>
        <a:bodyPr/>
        <a:lstStyle/>
        <a:p>
          <a:endParaRPr lang="en-US" sz="4000"/>
        </a:p>
      </dgm:t>
    </dgm:pt>
    <dgm:pt modelId="{8B479CF0-287E-B84B-A41E-04A12C57DA61}" type="sibTrans" cxnId="{A8FD3762-7E5B-2844-B915-FB828FBDB013}">
      <dgm:prSet custT="1"/>
      <dgm:spPr/>
      <dgm:t>
        <a:bodyPr/>
        <a:lstStyle/>
        <a:p>
          <a:endParaRPr lang="en-US" sz="5400"/>
        </a:p>
      </dgm:t>
    </dgm:pt>
    <dgm:pt modelId="{06C68DF4-8B8F-364E-A731-EFFB7A8E61E2}">
      <dgm:prSet phldrT="[Text]" custT="1"/>
      <dgm:spPr/>
      <dgm:t>
        <a:bodyPr/>
        <a:lstStyle/>
        <a:p>
          <a:r>
            <a:rPr lang="en-US" sz="1800" dirty="0"/>
            <a:t>Determine what to do with what you have</a:t>
          </a:r>
        </a:p>
      </dgm:t>
    </dgm:pt>
    <dgm:pt modelId="{56B19923-54F0-B84A-8FF6-E884BFE4CF69}" type="parTrans" cxnId="{09F8474F-DA2C-014B-9A5C-64B680A2FB24}">
      <dgm:prSet/>
      <dgm:spPr/>
      <dgm:t>
        <a:bodyPr/>
        <a:lstStyle/>
        <a:p>
          <a:endParaRPr lang="en-US" sz="4000"/>
        </a:p>
      </dgm:t>
    </dgm:pt>
    <dgm:pt modelId="{845B6987-8D92-2A48-A601-4EF37EE6CE1E}" type="sibTrans" cxnId="{09F8474F-DA2C-014B-9A5C-64B680A2FB24}">
      <dgm:prSet/>
      <dgm:spPr/>
      <dgm:t>
        <a:bodyPr/>
        <a:lstStyle/>
        <a:p>
          <a:endParaRPr lang="en-US" sz="4000"/>
        </a:p>
      </dgm:t>
    </dgm:pt>
    <dgm:pt modelId="{3C84F785-C4B7-8340-926C-0F19C357034F}">
      <dgm:prSet phldrT="[Text]" custT="1"/>
      <dgm:spPr/>
      <dgm:t>
        <a:bodyPr/>
        <a:lstStyle/>
        <a:p>
          <a:r>
            <a:rPr lang="en-US" sz="1800" dirty="0"/>
            <a:t>What should be digitized, what should be stored or tossed</a:t>
          </a:r>
        </a:p>
      </dgm:t>
    </dgm:pt>
    <dgm:pt modelId="{2250E5F6-5B35-1745-B6BE-1A068842142E}" type="parTrans" cxnId="{EFDA99AA-5327-8042-8A1D-148E896E738E}">
      <dgm:prSet/>
      <dgm:spPr/>
      <dgm:t>
        <a:bodyPr/>
        <a:lstStyle/>
        <a:p>
          <a:endParaRPr lang="en-US" sz="4000"/>
        </a:p>
      </dgm:t>
    </dgm:pt>
    <dgm:pt modelId="{C40FBA9B-A832-1B45-84A6-4CB28A3152F5}" type="sibTrans" cxnId="{EFDA99AA-5327-8042-8A1D-148E896E738E}">
      <dgm:prSet/>
      <dgm:spPr/>
      <dgm:t>
        <a:bodyPr/>
        <a:lstStyle/>
        <a:p>
          <a:endParaRPr lang="en-US" sz="4000"/>
        </a:p>
      </dgm:t>
    </dgm:pt>
    <dgm:pt modelId="{C52B7E74-2258-9F4D-B4DA-77F158BC5A3F}">
      <dgm:prSet phldrT="[Text]" custT="1"/>
      <dgm:spPr/>
      <dgm:t>
        <a:bodyPr/>
        <a:lstStyle/>
        <a:p>
          <a:r>
            <a:rPr lang="en-US" sz="2800"/>
            <a:t>Digitization</a:t>
          </a:r>
        </a:p>
      </dgm:t>
    </dgm:pt>
    <dgm:pt modelId="{F3181E94-E397-7E40-91AF-7485FE2B38A3}" type="parTrans" cxnId="{B2BF3D3F-ACFE-7146-AD11-708BA97DA26A}">
      <dgm:prSet/>
      <dgm:spPr/>
      <dgm:t>
        <a:bodyPr/>
        <a:lstStyle/>
        <a:p>
          <a:endParaRPr lang="en-US" sz="4000"/>
        </a:p>
      </dgm:t>
    </dgm:pt>
    <dgm:pt modelId="{18E4F278-3499-0743-8201-6C988BBC26A0}" type="sibTrans" cxnId="{B2BF3D3F-ACFE-7146-AD11-708BA97DA26A}">
      <dgm:prSet custT="1"/>
      <dgm:spPr/>
      <dgm:t>
        <a:bodyPr/>
        <a:lstStyle/>
        <a:p>
          <a:endParaRPr lang="en-US" sz="5400"/>
        </a:p>
      </dgm:t>
    </dgm:pt>
    <dgm:pt modelId="{28A58DFB-B6D8-3D4B-8501-351CFDDA5D18}">
      <dgm:prSet phldrT="[Text]" custT="1"/>
      <dgm:spPr/>
      <dgm:t>
        <a:bodyPr/>
        <a:lstStyle/>
        <a:p>
          <a:r>
            <a:rPr lang="en-US" sz="1800" dirty="0"/>
            <a:t>Digitize the media holdings that have been so designated</a:t>
          </a:r>
        </a:p>
      </dgm:t>
    </dgm:pt>
    <dgm:pt modelId="{65631BDB-D7EF-8A4C-9957-F9FDF6092CB6}" type="parTrans" cxnId="{89979000-3F4A-8841-BB04-CE67151CBE30}">
      <dgm:prSet/>
      <dgm:spPr/>
      <dgm:t>
        <a:bodyPr/>
        <a:lstStyle/>
        <a:p>
          <a:endParaRPr lang="en-US" sz="4000"/>
        </a:p>
      </dgm:t>
    </dgm:pt>
    <dgm:pt modelId="{ACCE11D5-D279-5047-9F36-2EFF54BCF941}" type="sibTrans" cxnId="{89979000-3F4A-8841-BB04-CE67151CBE30}">
      <dgm:prSet/>
      <dgm:spPr/>
      <dgm:t>
        <a:bodyPr/>
        <a:lstStyle/>
        <a:p>
          <a:endParaRPr lang="en-US" sz="4000"/>
        </a:p>
      </dgm:t>
    </dgm:pt>
    <dgm:pt modelId="{5E67B909-9917-F54D-BBC4-96BD73E53EB9}">
      <dgm:prSet phldrT="[Text]" custT="1"/>
      <dgm:spPr/>
      <dgm:t>
        <a:bodyPr/>
        <a:lstStyle/>
        <a:p>
          <a:r>
            <a:rPr lang="en-US" sz="2800"/>
            <a:t>Storage</a:t>
          </a:r>
          <a:endParaRPr lang="en-US" sz="2000"/>
        </a:p>
      </dgm:t>
    </dgm:pt>
    <dgm:pt modelId="{48C291A8-ABB4-BF4E-A0A2-4A7C6562CC88}" type="parTrans" cxnId="{42C314C3-E8D6-C740-A042-B988AE667448}">
      <dgm:prSet/>
      <dgm:spPr/>
      <dgm:t>
        <a:bodyPr/>
        <a:lstStyle/>
        <a:p>
          <a:endParaRPr lang="en-US" sz="4000"/>
        </a:p>
      </dgm:t>
    </dgm:pt>
    <dgm:pt modelId="{18B718AF-FE74-C349-A2F6-9623C738B5A8}" type="sibTrans" cxnId="{42C314C3-E8D6-C740-A042-B988AE667448}">
      <dgm:prSet/>
      <dgm:spPr/>
      <dgm:t>
        <a:bodyPr/>
        <a:lstStyle/>
        <a:p>
          <a:endParaRPr lang="en-US" sz="4000"/>
        </a:p>
      </dgm:t>
    </dgm:pt>
    <dgm:pt modelId="{4925FB3A-8C8E-B64F-8B34-48CB3F88A76F}">
      <dgm:prSet phldrT="[Text]" custT="1"/>
      <dgm:spPr/>
      <dgm:t>
        <a:bodyPr/>
        <a:lstStyle/>
        <a:p>
          <a:r>
            <a:rPr lang="en-US" sz="1800" dirty="0"/>
            <a:t>Aptly store items in a determined physical location</a:t>
          </a:r>
        </a:p>
      </dgm:t>
    </dgm:pt>
    <dgm:pt modelId="{C7738F0B-06A7-5941-9939-A70E7CF58E23}" type="parTrans" cxnId="{E95BEB5B-2EF1-EB4F-BDF6-648917088D77}">
      <dgm:prSet/>
      <dgm:spPr/>
      <dgm:t>
        <a:bodyPr/>
        <a:lstStyle/>
        <a:p>
          <a:endParaRPr lang="en-US" sz="2800"/>
        </a:p>
      </dgm:t>
    </dgm:pt>
    <dgm:pt modelId="{DC1D8528-09D3-6C43-950C-ED6952141C75}" type="sibTrans" cxnId="{E95BEB5B-2EF1-EB4F-BDF6-648917088D77}">
      <dgm:prSet/>
      <dgm:spPr/>
      <dgm:t>
        <a:bodyPr/>
        <a:lstStyle/>
        <a:p>
          <a:endParaRPr lang="en-US" sz="2800"/>
        </a:p>
      </dgm:t>
    </dgm:pt>
    <dgm:pt modelId="{43129213-DC3F-B94C-993A-7B11C1DA3DA0}">
      <dgm:prSet phldrT="[Text]" custT="1"/>
      <dgm:spPr/>
      <dgm:t>
        <a:bodyPr/>
        <a:lstStyle/>
        <a:p>
          <a:r>
            <a:rPr lang="en-US" sz="1800" dirty="0"/>
            <a:t>Create a digital storage area and store digitized content in this allocated space</a:t>
          </a:r>
        </a:p>
      </dgm:t>
    </dgm:pt>
    <dgm:pt modelId="{D179C87D-A3BA-9143-8994-7922ADDF7212}" type="parTrans" cxnId="{CF32B679-189D-6A4E-BFC2-D35F023929AA}">
      <dgm:prSet/>
      <dgm:spPr/>
      <dgm:t>
        <a:bodyPr/>
        <a:lstStyle/>
        <a:p>
          <a:endParaRPr lang="en-US" sz="2800"/>
        </a:p>
      </dgm:t>
    </dgm:pt>
    <dgm:pt modelId="{40F443D6-134A-4F46-B47C-59CF24D54B64}" type="sibTrans" cxnId="{CF32B679-189D-6A4E-BFC2-D35F023929AA}">
      <dgm:prSet/>
      <dgm:spPr/>
      <dgm:t>
        <a:bodyPr/>
        <a:lstStyle/>
        <a:p>
          <a:endParaRPr lang="en-US" sz="2800"/>
        </a:p>
      </dgm:t>
    </dgm:pt>
    <dgm:pt modelId="{91DF6B8B-58AB-EC40-ADA4-A1A7F2645C6A}">
      <dgm:prSet phldrT="[Text]" custT="1"/>
      <dgm:spPr/>
      <dgm:t>
        <a:bodyPr/>
        <a:lstStyle/>
        <a:p>
          <a:r>
            <a:rPr lang="en-US" sz="1800" dirty="0"/>
            <a:t>Establish metadata standards, and enter metadata</a:t>
          </a:r>
        </a:p>
      </dgm:t>
    </dgm:pt>
    <dgm:pt modelId="{92C1A6FA-8C0F-D64B-A4D8-151AD9DA1E15}" type="parTrans" cxnId="{3FD909ED-64B2-AC49-B9C9-EABF816C668D}">
      <dgm:prSet/>
      <dgm:spPr/>
      <dgm:t>
        <a:bodyPr/>
        <a:lstStyle/>
        <a:p>
          <a:endParaRPr lang="en-US" sz="2800"/>
        </a:p>
      </dgm:t>
    </dgm:pt>
    <dgm:pt modelId="{6F4F950D-6CE4-7B42-BD2E-B28CF1820FC5}" type="sibTrans" cxnId="{3FD909ED-64B2-AC49-B9C9-EABF816C668D}">
      <dgm:prSet/>
      <dgm:spPr/>
      <dgm:t>
        <a:bodyPr/>
        <a:lstStyle/>
        <a:p>
          <a:endParaRPr lang="en-US" sz="2800"/>
        </a:p>
      </dgm:t>
    </dgm:pt>
    <dgm:pt modelId="{C1C512F7-7106-AF47-BAB1-6A6381D856DB}" type="pres">
      <dgm:prSet presAssocID="{02FB42FF-41D5-EB4B-B7B9-21CE760F4F72}" presName="outerComposite" presStyleCnt="0">
        <dgm:presLayoutVars>
          <dgm:chMax val="5"/>
          <dgm:dir/>
          <dgm:resizeHandles val="exact"/>
        </dgm:presLayoutVars>
      </dgm:prSet>
      <dgm:spPr/>
    </dgm:pt>
    <dgm:pt modelId="{1E085E57-E41A-BA41-B3A0-C962CE36C339}" type="pres">
      <dgm:prSet presAssocID="{02FB42FF-41D5-EB4B-B7B9-21CE760F4F72}" presName="dummyMaxCanvas" presStyleCnt="0">
        <dgm:presLayoutVars/>
      </dgm:prSet>
      <dgm:spPr/>
    </dgm:pt>
    <dgm:pt modelId="{647F038C-12DA-6545-B2FF-04CD6FD53C73}" type="pres">
      <dgm:prSet presAssocID="{02FB42FF-41D5-EB4B-B7B9-21CE760F4F72}" presName="FourNodes_1" presStyleLbl="node1" presStyleIdx="0" presStyleCnt="4">
        <dgm:presLayoutVars>
          <dgm:bulletEnabled val="1"/>
        </dgm:presLayoutVars>
      </dgm:prSet>
      <dgm:spPr/>
    </dgm:pt>
    <dgm:pt modelId="{24D1990F-BEF1-114A-BD03-87F7AD992AC7}" type="pres">
      <dgm:prSet presAssocID="{02FB42FF-41D5-EB4B-B7B9-21CE760F4F72}" presName="FourNodes_2" presStyleLbl="node1" presStyleIdx="1" presStyleCnt="4">
        <dgm:presLayoutVars>
          <dgm:bulletEnabled val="1"/>
        </dgm:presLayoutVars>
      </dgm:prSet>
      <dgm:spPr/>
    </dgm:pt>
    <dgm:pt modelId="{320AF662-E1C9-CA4C-BA85-BDC2DE32EC6E}" type="pres">
      <dgm:prSet presAssocID="{02FB42FF-41D5-EB4B-B7B9-21CE760F4F72}" presName="FourNodes_3" presStyleLbl="node1" presStyleIdx="2" presStyleCnt="4">
        <dgm:presLayoutVars>
          <dgm:bulletEnabled val="1"/>
        </dgm:presLayoutVars>
      </dgm:prSet>
      <dgm:spPr/>
    </dgm:pt>
    <dgm:pt modelId="{7D6BF738-7D7F-F640-A3FE-1181E0560EA6}" type="pres">
      <dgm:prSet presAssocID="{02FB42FF-41D5-EB4B-B7B9-21CE760F4F72}" presName="FourNodes_4" presStyleLbl="node1" presStyleIdx="3" presStyleCnt="4">
        <dgm:presLayoutVars>
          <dgm:bulletEnabled val="1"/>
        </dgm:presLayoutVars>
      </dgm:prSet>
      <dgm:spPr/>
    </dgm:pt>
    <dgm:pt modelId="{CE805EE7-14C4-3340-9059-74ACCA62BB58}" type="pres">
      <dgm:prSet presAssocID="{02FB42FF-41D5-EB4B-B7B9-21CE760F4F72}" presName="FourConn_1-2" presStyleLbl="fgAccFollowNode1" presStyleIdx="0" presStyleCnt="3">
        <dgm:presLayoutVars>
          <dgm:bulletEnabled val="1"/>
        </dgm:presLayoutVars>
      </dgm:prSet>
      <dgm:spPr/>
    </dgm:pt>
    <dgm:pt modelId="{4CFFC32D-0480-AB4D-9D88-ED600AEFDFD1}" type="pres">
      <dgm:prSet presAssocID="{02FB42FF-41D5-EB4B-B7B9-21CE760F4F72}" presName="FourConn_2-3" presStyleLbl="fgAccFollowNode1" presStyleIdx="1" presStyleCnt="3">
        <dgm:presLayoutVars>
          <dgm:bulletEnabled val="1"/>
        </dgm:presLayoutVars>
      </dgm:prSet>
      <dgm:spPr/>
    </dgm:pt>
    <dgm:pt modelId="{1FF7CDBB-8100-6D41-817B-A058DA841A09}" type="pres">
      <dgm:prSet presAssocID="{02FB42FF-41D5-EB4B-B7B9-21CE760F4F72}" presName="FourConn_3-4" presStyleLbl="fgAccFollowNode1" presStyleIdx="2" presStyleCnt="3">
        <dgm:presLayoutVars>
          <dgm:bulletEnabled val="1"/>
        </dgm:presLayoutVars>
      </dgm:prSet>
      <dgm:spPr/>
    </dgm:pt>
    <dgm:pt modelId="{3D63769B-2E7F-7A42-B5B4-02569EA98854}" type="pres">
      <dgm:prSet presAssocID="{02FB42FF-41D5-EB4B-B7B9-21CE760F4F72}" presName="FourNodes_1_text" presStyleLbl="node1" presStyleIdx="3" presStyleCnt="4">
        <dgm:presLayoutVars>
          <dgm:bulletEnabled val="1"/>
        </dgm:presLayoutVars>
      </dgm:prSet>
      <dgm:spPr/>
    </dgm:pt>
    <dgm:pt modelId="{9ABDE92E-5582-9746-95E0-0FDC94F9B153}" type="pres">
      <dgm:prSet presAssocID="{02FB42FF-41D5-EB4B-B7B9-21CE760F4F72}" presName="FourNodes_2_text" presStyleLbl="node1" presStyleIdx="3" presStyleCnt="4">
        <dgm:presLayoutVars>
          <dgm:bulletEnabled val="1"/>
        </dgm:presLayoutVars>
      </dgm:prSet>
      <dgm:spPr/>
    </dgm:pt>
    <dgm:pt modelId="{8C109C54-5939-EF43-AFF4-4B47981A708E}" type="pres">
      <dgm:prSet presAssocID="{02FB42FF-41D5-EB4B-B7B9-21CE760F4F72}" presName="FourNodes_3_text" presStyleLbl="node1" presStyleIdx="3" presStyleCnt="4">
        <dgm:presLayoutVars>
          <dgm:bulletEnabled val="1"/>
        </dgm:presLayoutVars>
      </dgm:prSet>
      <dgm:spPr/>
    </dgm:pt>
    <dgm:pt modelId="{09DC52A9-9AE0-644F-8AFC-BD4828FCF036}" type="pres">
      <dgm:prSet presAssocID="{02FB42FF-41D5-EB4B-B7B9-21CE760F4F72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9979000-3F4A-8841-BB04-CE67151CBE30}" srcId="{C52B7E74-2258-9F4D-B4DA-77F158BC5A3F}" destId="{28A58DFB-B6D8-3D4B-8501-351CFDDA5D18}" srcOrd="0" destOrd="0" parTransId="{65631BDB-D7EF-8A4C-9957-F9FDF6092CB6}" sibTransId="{ACCE11D5-D279-5047-9F36-2EFF54BCF941}"/>
    <dgm:cxn modelId="{11F0B800-4146-4E43-90E4-C2FCD6194125}" type="presOf" srcId="{4925FB3A-8C8E-B64F-8B34-48CB3F88A76F}" destId="{7D6BF738-7D7F-F640-A3FE-1181E0560EA6}" srcOrd="0" destOrd="1" presId="urn:microsoft.com/office/officeart/2005/8/layout/vProcess5"/>
    <dgm:cxn modelId="{B686BF04-0ABA-2D45-B5A7-36DDAD05B01B}" type="presOf" srcId="{5EE33440-91E9-4A4F-9D88-0F961853FD80}" destId="{CE805EE7-14C4-3340-9059-74ACCA62BB58}" srcOrd="0" destOrd="0" presId="urn:microsoft.com/office/officeart/2005/8/layout/vProcess5"/>
    <dgm:cxn modelId="{9566AD0A-1315-5A42-907D-C9E26399F235}" srcId="{F37BDDF6-26E4-8D42-A079-86EA033EEF5C}" destId="{686641B6-1BF9-134E-A65C-A65A1E31F981}" srcOrd="0" destOrd="0" parTransId="{4DA2D4A9-81CA-2844-A246-DE9815BBC000}" sibTransId="{0111CB0D-6B17-E344-A42D-0BB8C7C74A6D}"/>
    <dgm:cxn modelId="{C6D7CA16-E543-2848-B683-70EF03CED603}" type="presOf" srcId="{5E67B909-9917-F54D-BBC4-96BD73E53EB9}" destId="{7D6BF738-7D7F-F640-A3FE-1181E0560EA6}" srcOrd="0" destOrd="0" presId="urn:microsoft.com/office/officeart/2005/8/layout/vProcess5"/>
    <dgm:cxn modelId="{9C6D5219-A7FA-5E4E-B11D-4592D5BF741D}" type="presOf" srcId="{686641B6-1BF9-134E-A65C-A65A1E31F981}" destId="{3D63769B-2E7F-7A42-B5B4-02569EA98854}" srcOrd="1" destOrd="1" presId="urn:microsoft.com/office/officeart/2005/8/layout/vProcess5"/>
    <dgm:cxn modelId="{C8D0741A-39C9-B642-8D29-2564DEC7C9CC}" type="presOf" srcId="{F37BDDF6-26E4-8D42-A079-86EA033EEF5C}" destId="{647F038C-12DA-6545-B2FF-04CD6FD53C73}" srcOrd="0" destOrd="0" presId="urn:microsoft.com/office/officeart/2005/8/layout/vProcess5"/>
    <dgm:cxn modelId="{5FC43A1C-27B7-F946-A212-2B98C4E9DDB1}" type="presOf" srcId="{43129213-DC3F-B94C-993A-7B11C1DA3DA0}" destId="{09DC52A9-9AE0-644F-8AFC-BD4828FCF036}" srcOrd="1" destOrd="2" presId="urn:microsoft.com/office/officeart/2005/8/layout/vProcess5"/>
    <dgm:cxn modelId="{1394C832-C115-D64C-AF60-B393D1FF4A86}" type="presOf" srcId="{91DF6B8B-58AB-EC40-ADA4-A1A7F2645C6A}" destId="{320AF662-E1C9-CA4C-BA85-BDC2DE32EC6E}" srcOrd="0" destOrd="2" presId="urn:microsoft.com/office/officeart/2005/8/layout/vProcess5"/>
    <dgm:cxn modelId="{C0FA3D3C-472A-8D4C-A3FF-38B0B45BD45F}" type="presOf" srcId="{28A58DFB-B6D8-3D4B-8501-351CFDDA5D18}" destId="{8C109C54-5939-EF43-AFF4-4B47981A708E}" srcOrd="1" destOrd="1" presId="urn:microsoft.com/office/officeart/2005/8/layout/vProcess5"/>
    <dgm:cxn modelId="{2CF4FE3D-7311-404A-91A3-E62AC51E4B89}" type="presOf" srcId="{C95FFD62-0030-FA46-832A-E81FC19F133B}" destId="{9ABDE92E-5582-9746-95E0-0FDC94F9B153}" srcOrd="1" destOrd="0" presId="urn:microsoft.com/office/officeart/2005/8/layout/vProcess5"/>
    <dgm:cxn modelId="{B2BF3D3F-ACFE-7146-AD11-708BA97DA26A}" srcId="{02FB42FF-41D5-EB4B-B7B9-21CE760F4F72}" destId="{C52B7E74-2258-9F4D-B4DA-77F158BC5A3F}" srcOrd="2" destOrd="0" parTransId="{F3181E94-E397-7E40-91AF-7485FE2B38A3}" sibTransId="{18E4F278-3499-0743-8201-6C988BBC26A0}"/>
    <dgm:cxn modelId="{D30AE143-8FEC-0243-BDC3-3CEBAA1C020A}" type="presOf" srcId="{3C84F785-C4B7-8340-926C-0F19C357034F}" destId="{24D1990F-BEF1-114A-BD03-87F7AD992AC7}" srcOrd="0" destOrd="2" presId="urn:microsoft.com/office/officeart/2005/8/layout/vProcess5"/>
    <dgm:cxn modelId="{09F8474F-DA2C-014B-9A5C-64B680A2FB24}" srcId="{C95FFD62-0030-FA46-832A-E81FC19F133B}" destId="{06C68DF4-8B8F-364E-A731-EFFB7A8E61E2}" srcOrd="0" destOrd="0" parTransId="{56B19923-54F0-B84A-8FF6-E884BFE4CF69}" sibTransId="{845B6987-8D92-2A48-A601-4EF37EE6CE1E}"/>
    <dgm:cxn modelId="{1BF13055-DE39-E64F-896E-326F3D2B1EE9}" type="presOf" srcId="{C52B7E74-2258-9F4D-B4DA-77F158BC5A3F}" destId="{8C109C54-5939-EF43-AFF4-4B47981A708E}" srcOrd="1" destOrd="0" presId="urn:microsoft.com/office/officeart/2005/8/layout/vProcess5"/>
    <dgm:cxn modelId="{E6099E55-3359-5A42-9ACF-B23D99ADB2BE}" type="presOf" srcId="{43129213-DC3F-B94C-993A-7B11C1DA3DA0}" destId="{7D6BF738-7D7F-F640-A3FE-1181E0560EA6}" srcOrd="0" destOrd="2" presId="urn:microsoft.com/office/officeart/2005/8/layout/vProcess5"/>
    <dgm:cxn modelId="{E95BEB5B-2EF1-EB4F-BDF6-648917088D77}" srcId="{5E67B909-9917-F54D-BBC4-96BD73E53EB9}" destId="{4925FB3A-8C8E-B64F-8B34-48CB3F88A76F}" srcOrd="0" destOrd="0" parTransId="{C7738F0B-06A7-5941-9939-A70E7CF58E23}" sibTransId="{DC1D8528-09D3-6C43-950C-ED6952141C75}"/>
    <dgm:cxn modelId="{A8FD3762-7E5B-2844-B915-FB828FBDB013}" srcId="{02FB42FF-41D5-EB4B-B7B9-21CE760F4F72}" destId="{C95FFD62-0030-FA46-832A-E81FC19F133B}" srcOrd="1" destOrd="0" parTransId="{95BA2791-6E09-9B4E-9927-2D10D7F3049E}" sibTransId="{8B479CF0-287E-B84B-A41E-04A12C57DA61}"/>
    <dgm:cxn modelId="{BC868169-1CEE-8E4E-AE63-4E8A3E27C9AF}" type="presOf" srcId="{C95FFD62-0030-FA46-832A-E81FC19F133B}" destId="{24D1990F-BEF1-114A-BD03-87F7AD992AC7}" srcOrd="0" destOrd="0" presId="urn:microsoft.com/office/officeart/2005/8/layout/vProcess5"/>
    <dgm:cxn modelId="{6702366A-9B09-A24F-8168-FA6A6D60738E}" type="presOf" srcId="{91DF6B8B-58AB-EC40-ADA4-A1A7F2645C6A}" destId="{8C109C54-5939-EF43-AFF4-4B47981A708E}" srcOrd="1" destOrd="2" presId="urn:microsoft.com/office/officeart/2005/8/layout/vProcess5"/>
    <dgm:cxn modelId="{858A736A-FF7B-A64A-8E12-D82CEB5C409A}" type="presOf" srcId="{18E4F278-3499-0743-8201-6C988BBC26A0}" destId="{1FF7CDBB-8100-6D41-817B-A058DA841A09}" srcOrd="0" destOrd="0" presId="urn:microsoft.com/office/officeart/2005/8/layout/vProcess5"/>
    <dgm:cxn modelId="{B32C3471-BF6C-994A-93A8-B1DDF5923533}" type="presOf" srcId="{8B479CF0-287E-B84B-A41E-04A12C57DA61}" destId="{4CFFC32D-0480-AB4D-9D88-ED600AEFDFD1}" srcOrd="0" destOrd="0" presId="urn:microsoft.com/office/officeart/2005/8/layout/vProcess5"/>
    <dgm:cxn modelId="{F3868E75-1730-AD4C-8CA3-FD08833267DD}" type="presOf" srcId="{F37BDDF6-26E4-8D42-A079-86EA033EEF5C}" destId="{3D63769B-2E7F-7A42-B5B4-02569EA98854}" srcOrd="1" destOrd="0" presId="urn:microsoft.com/office/officeart/2005/8/layout/vProcess5"/>
    <dgm:cxn modelId="{AD234477-4829-0C46-950C-D66A1B1769E1}" type="presOf" srcId="{C52B7E74-2258-9F4D-B4DA-77F158BC5A3F}" destId="{320AF662-E1C9-CA4C-BA85-BDC2DE32EC6E}" srcOrd="0" destOrd="0" presId="urn:microsoft.com/office/officeart/2005/8/layout/vProcess5"/>
    <dgm:cxn modelId="{CF32B679-189D-6A4E-BFC2-D35F023929AA}" srcId="{5E67B909-9917-F54D-BBC4-96BD73E53EB9}" destId="{43129213-DC3F-B94C-993A-7B11C1DA3DA0}" srcOrd="1" destOrd="0" parTransId="{D179C87D-A3BA-9143-8994-7922ADDF7212}" sibTransId="{40F443D6-134A-4F46-B47C-59CF24D54B64}"/>
    <dgm:cxn modelId="{357BCF8C-F1C1-BC48-ADE0-7143A64F9A4A}" type="presOf" srcId="{4925FB3A-8C8E-B64F-8B34-48CB3F88A76F}" destId="{09DC52A9-9AE0-644F-8AFC-BD4828FCF036}" srcOrd="1" destOrd="1" presId="urn:microsoft.com/office/officeart/2005/8/layout/vProcess5"/>
    <dgm:cxn modelId="{21EADDA5-4FDE-584E-92E0-423140B10F79}" type="presOf" srcId="{02FB42FF-41D5-EB4B-B7B9-21CE760F4F72}" destId="{C1C512F7-7106-AF47-BAB1-6A6381D856DB}" srcOrd="0" destOrd="0" presId="urn:microsoft.com/office/officeart/2005/8/layout/vProcess5"/>
    <dgm:cxn modelId="{EFDA99AA-5327-8042-8A1D-148E896E738E}" srcId="{C95FFD62-0030-FA46-832A-E81FC19F133B}" destId="{3C84F785-C4B7-8340-926C-0F19C357034F}" srcOrd="1" destOrd="0" parTransId="{2250E5F6-5B35-1745-B6BE-1A068842142E}" sibTransId="{C40FBA9B-A832-1B45-84A6-4CB28A3152F5}"/>
    <dgm:cxn modelId="{C4D6CEAF-ABB9-C247-B78F-B4044CFC225F}" srcId="{02FB42FF-41D5-EB4B-B7B9-21CE760F4F72}" destId="{F37BDDF6-26E4-8D42-A079-86EA033EEF5C}" srcOrd="0" destOrd="0" parTransId="{D1368173-E120-D843-BD37-569919E4D4D1}" sibTransId="{5EE33440-91E9-4A4F-9D88-0F961853FD80}"/>
    <dgm:cxn modelId="{57D28FBA-8E0E-1F40-9379-C711E1E9B787}" type="presOf" srcId="{06C68DF4-8B8F-364E-A731-EFFB7A8E61E2}" destId="{24D1990F-BEF1-114A-BD03-87F7AD992AC7}" srcOrd="0" destOrd="1" presId="urn:microsoft.com/office/officeart/2005/8/layout/vProcess5"/>
    <dgm:cxn modelId="{8B243DC2-4B8E-E345-A6C0-478111A4BE34}" type="presOf" srcId="{3C84F785-C4B7-8340-926C-0F19C357034F}" destId="{9ABDE92E-5582-9746-95E0-0FDC94F9B153}" srcOrd="1" destOrd="2" presId="urn:microsoft.com/office/officeart/2005/8/layout/vProcess5"/>
    <dgm:cxn modelId="{42C314C3-E8D6-C740-A042-B988AE667448}" srcId="{02FB42FF-41D5-EB4B-B7B9-21CE760F4F72}" destId="{5E67B909-9917-F54D-BBC4-96BD73E53EB9}" srcOrd="3" destOrd="0" parTransId="{48C291A8-ABB4-BF4E-A0A2-4A7C6562CC88}" sibTransId="{18B718AF-FE74-C349-A2F6-9623C738B5A8}"/>
    <dgm:cxn modelId="{C46615C3-419B-A64E-AD95-1BDB3E59450F}" type="presOf" srcId="{28A58DFB-B6D8-3D4B-8501-351CFDDA5D18}" destId="{320AF662-E1C9-CA4C-BA85-BDC2DE32EC6E}" srcOrd="0" destOrd="1" presId="urn:microsoft.com/office/officeart/2005/8/layout/vProcess5"/>
    <dgm:cxn modelId="{A10E04D5-0A0D-9B41-8334-36255F8E2F75}" type="presOf" srcId="{686641B6-1BF9-134E-A65C-A65A1E31F981}" destId="{647F038C-12DA-6545-B2FF-04CD6FD53C73}" srcOrd="0" destOrd="1" presId="urn:microsoft.com/office/officeart/2005/8/layout/vProcess5"/>
    <dgm:cxn modelId="{B1C2FAD5-2B0B-CB4F-87C1-9FF8AF9D83B0}" type="presOf" srcId="{06C68DF4-8B8F-364E-A731-EFFB7A8E61E2}" destId="{9ABDE92E-5582-9746-95E0-0FDC94F9B153}" srcOrd="1" destOrd="1" presId="urn:microsoft.com/office/officeart/2005/8/layout/vProcess5"/>
    <dgm:cxn modelId="{3FD909ED-64B2-AC49-B9C9-EABF816C668D}" srcId="{C52B7E74-2258-9F4D-B4DA-77F158BC5A3F}" destId="{91DF6B8B-58AB-EC40-ADA4-A1A7F2645C6A}" srcOrd="1" destOrd="0" parTransId="{92C1A6FA-8C0F-D64B-A4D8-151AD9DA1E15}" sibTransId="{6F4F950D-6CE4-7B42-BD2E-B28CF1820FC5}"/>
    <dgm:cxn modelId="{38F827ED-B434-3647-9CCA-863807B368BB}" type="presOf" srcId="{5E67B909-9917-F54D-BBC4-96BD73E53EB9}" destId="{09DC52A9-9AE0-644F-8AFC-BD4828FCF036}" srcOrd="1" destOrd="0" presId="urn:microsoft.com/office/officeart/2005/8/layout/vProcess5"/>
    <dgm:cxn modelId="{99204541-E00F-EC4D-9D24-B4DE24781D5E}" type="presParOf" srcId="{C1C512F7-7106-AF47-BAB1-6A6381D856DB}" destId="{1E085E57-E41A-BA41-B3A0-C962CE36C339}" srcOrd="0" destOrd="0" presId="urn:microsoft.com/office/officeart/2005/8/layout/vProcess5"/>
    <dgm:cxn modelId="{8ACF2DC2-6AA7-8147-8255-BA7D273C43C6}" type="presParOf" srcId="{C1C512F7-7106-AF47-BAB1-6A6381D856DB}" destId="{647F038C-12DA-6545-B2FF-04CD6FD53C73}" srcOrd="1" destOrd="0" presId="urn:microsoft.com/office/officeart/2005/8/layout/vProcess5"/>
    <dgm:cxn modelId="{85F49A69-1234-C549-BD24-1D017144AC4A}" type="presParOf" srcId="{C1C512F7-7106-AF47-BAB1-6A6381D856DB}" destId="{24D1990F-BEF1-114A-BD03-87F7AD992AC7}" srcOrd="2" destOrd="0" presId="urn:microsoft.com/office/officeart/2005/8/layout/vProcess5"/>
    <dgm:cxn modelId="{4B49AFA3-4BCF-FF48-98F8-D637F719B59B}" type="presParOf" srcId="{C1C512F7-7106-AF47-BAB1-6A6381D856DB}" destId="{320AF662-E1C9-CA4C-BA85-BDC2DE32EC6E}" srcOrd="3" destOrd="0" presId="urn:microsoft.com/office/officeart/2005/8/layout/vProcess5"/>
    <dgm:cxn modelId="{7E383142-E3CB-474F-9CB3-9B6C1697D8D3}" type="presParOf" srcId="{C1C512F7-7106-AF47-BAB1-6A6381D856DB}" destId="{7D6BF738-7D7F-F640-A3FE-1181E0560EA6}" srcOrd="4" destOrd="0" presId="urn:microsoft.com/office/officeart/2005/8/layout/vProcess5"/>
    <dgm:cxn modelId="{AADF5C84-A344-7542-9DB9-A788F36B534D}" type="presParOf" srcId="{C1C512F7-7106-AF47-BAB1-6A6381D856DB}" destId="{CE805EE7-14C4-3340-9059-74ACCA62BB58}" srcOrd="5" destOrd="0" presId="urn:microsoft.com/office/officeart/2005/8/layout/vProcess5"/>
    <dgm:cxn modelId="{C6FEB27B-22A2-A84C-A171-1ABB60D90E75}" type="presParOf" srcId="{C1C512F7-7106-AF47-BAB1-6A6381D856DB}" destId="{4CFFC32D-0480-AB4D-9D88-ED600AEFDFD1}" srcOrd="6" destOrd="0" presId="urn:microsoft.com/office/officeart/2005/8/layout/vProcess5"/>
    <dgm:cxn modelId="{06F17E5D-9A05-B245-A1F3-31B091984E26}" type="presParOf" srcId="{C1C512F7-7106-AF47-BAB1-6A6381D856DB}" destId="{1FF7CDBB-8100-6D41-817B-A058DA841A09}" srcOrd="7" destOrd="0" presId="urn:microsoft.com/office/officeart/2005/8/layout/vProcess5"/>
    <dgm:cxn modelId="{214C4EC8-778F-8647-99EF-420EA7B93743}" type="presParOf" srcId="{C1C512F7-7106-AF47-BAB1-6A6381D856DB}" destId="{3D63769B-2E7F-7A42-B5B4-02569EA98854}" srcOrd="8" destOrd="0" presId="urn:microsoft.com/office/officeart/2005/8/layout/vProcess5"/>
    <dgm:cxn modelId="{3B0AAD4E-024C-9249-84F3-C47CD09A0EC0}" type="presParOf" srcId="{C1C512F7-7106-AF47-BAB1-6A6381D856DB}" destId="{9ABDE92E-5582-9746-95E0-0FDC94F9B153}" srcOrd="9" destOrd="0" presId="urn:microsoft.com/office/officeart/2005/8/layout/vProcess5"/>
    <dgm:cxn modelId="{4D2591EB-BEE7-8442-8FFE-315B353DF76D}" type="presParOf" srcId="{C1C512F7-7106-AF47-BAB1-6A6381D856DB}" destId="{8C109C54-5939-EF43-AFF4-4B47981A708E}" srcOrd="10" destOrd="0" presId="urn:microsoft.com/office/officeart/2005/8/layout/vProcess5"/>
    <dgm:cxn modelId="{E745ED7D-DA3D-434B-81DC-0B83CEB176BA}" type="presParOf" srcId="{C1C512F7-7106-AF47-BAB1-6A6381D856DB}" destId="{09DC52A9-9AE0-644F-8AFC-BD4828FCF036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8086CD6-0E64-5D4A-866D-01004731A03B}" type="doc">
      <dgm:prSet loTypeId="urn:microsoft.com/office/officeart/2005/8/layout/hProcess9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53A47D8-0224-CE4F-910B-66375D5A74F6}">
      <dgm:prSet phldrT="[Text]"/>
      <dgm:spPr/>
      <dgm:t>
        <a:bodyPr/>
        <a:lstStyle/>
        <a:p>
          <a:r>
            <a:rPr lang="en-US" dirty="0"/>
            <a:t>Audit Existing Digital Collection</a:t>
          </a:r>
        </a:p>
      </dgm:t>
    </dgm:pt>
    <dgm:pt modelId="{89B8D43F-2E32-CD42-A035-6873C21D3847}" type="parTrans" cxnId="{C1513B81-AC15-7247-BB59-DB23D2041689}">
      <dgm:prSet/>
      <dgm:spPr/>
      <dgm:t>
        <a:bodyPr/>
        <a:lstStyle/>
        <a:p>
          <a:endParaRPr lang="en-US"/>
        </a:p>
      </dgm:t>
    </dgm:pt>
    <dgm:pt modelId="{FA28D0F6-B3B2-094F-BA2F-B33FEE067EF7}" type="sibTrans" cxnId="{C1513B81-AC15-7247-BB59-DB23D2041689}">
      <dgm:prSet/>
      <dgm:spPr/>
      <dgm:t>
        <a:bodyPr/>
        <a:lstStyle/>
        <a:p>
          <a:endParaRPr lang="en-US"/>
        </a:p>
      </dgm:t>
    </dgm:pt>
    <dgm:pt modelId="{5497F52C-067A-414F-950C-7B90630946A4}">
      <dgm:prSet phldrT="[Text]"/>
      <dgm:spPr/>
      <dgm:t>
        <a:bodyPr/>
        <a:lstStyle/>
        <a:p>
          <a:r>
            <a:rPr lang="en-US" dirty="0"/>
            <a:t>Determine Needs</a:t>
          </a:r>
        </a:p>
      </dgm:t>
    </dgm:pt>
    <dgm:pt modelId="{050D2AC7-6768-844E-8E94-3138AF5A7A92}" type="parTrans" cxnId="{DF9EE19A-F0B4-E34E-89BC-B943387B716E}">
      <dgm:prSet/>
      <dgm:spPr/>
      <dgm:t>
        <a:bodyPr/>
        <a:lstStyle/>
        <a:p>
          <a:endParaRPr lang="en-US"/>
        </a:p>
      </dgm:t>
    </dgm:pt>
    <dgm:pt modelId="{646F039E-32F3-6643-BD66-0A48CD7C3EE7}" type="sibTrans" cxnId="{DF9EE19A-F0B4-E34E-89BC-B943387B716E}">
      <dgm:prSet/>
      <dgm:spPr/>
      <dgm:t>
        <a:bodyPr/>
        <a:lstStyle/>
        <a:p>
          <a:endParaRPr lang="en-US"/>
        </a:p>
      </dgm:t>
    </dgm:pt>
    <dgm:pt modelId="{81E04AD1-6C1D-624D-B0B6-4F17C4FF0E0B}">
      <dgm:prSet phldrT="[Text]"/>
      <dgm:spPr/>
      <dgm:t>
        <a:bodyPr/>
        <a:lstStyle/>
        <a:p>
          <a:r>
            <a:rPr lang="en-US" dirty="0"/>
            <a:t>Review &amp; Select Software</a:t>
          </a:r>
        </a:p>
      </dgm:t>
    </dgm:pt>
    <dgm:pt modelId="{A70513D6-BCA7-E140-9F6E-A7ADCF897CED}" type="parTrans" cxnId="{298B9F25-86A4-904F-8BD7-14F5E484280F}">
      <dgm:prSet/>
      <dgm:spPr/>
      <dgm:t>
        <a:bodyPr/>
        <a:lstStyle/>
        <a:p>
          <a:endParaRPr lang="en-US"/>
        </a:p>
      </dgm:t>
    </dgm:pt>
    <dgm:pt modelId="{61B5069A-2D05-534B-8A97-821F9329302F}" type="sibTrans" cxnId="{298B9F25-86A4-904F-8BD7-14F5E484280F}">
      <dgm:prSet/>
      <dgm:spPr/>
      <dgm:t>
        <a:bodyPr/>
        <a:lstStyle/>
        <a:p>
          <a:endParaRPr lang="en-US"/>
        </a:p>
      </dgm:t>
    </dgm:pt>
    <dgm:pt modelId="{7A3AC780-A349-4E05-86B1-FE4ABDEC0934}">
      <dgm:prSet phldrT="[Text]"/>
      <dgm:spPr/>
      <dgm:t>
        <a:bodyPr/>
        <a:lstStyle/>
        <a:p>
          <a:r>
            <a:rPr lang="en-US" dirty="0"/>
            <a:t>Implementation</a:t>
          </a:r>
        </a:p>
      </dgm:t>
    </dgm:pt>
    <dgm:pt modelId="{682F89D7-A0F6-4E1F-981E-A5EA41E09537}" type="parTrans" cxnId="{C74C6997-FF8D-438F-9587-AFF4F413B876}">
      <dgm:prSet/>
      <dgm:spPr/>
      <dgm:t>
        <a:bodyPr/>
        <a:lstStyle/>
        <a:p>
          <a:endParaRPr lang="en-US"/>
        </a:p>
      </dgm:t>
    </dgm:pt>
    <dgm:pt modelId="{E8813909-C4B3-4610-B593-03A7C421C765}" type="sibTrans" cxnId="{C74C6997-FF8D-438F-9587-AFF4F413B876}">
      <dgm:prSet/>
      <dgm:spPr/>
      <dgm:t>
        <a:bodyPr/>
        <a:lstStyle/>
        <a:p>
          <a:endParaRPr lang="en-US"/>
        </a:p>
      </dgm:t>
    </dgm:pt>
    <dgm:pt modelId="{53DAF9D5-6D2B-BF49-A0D2-82F01BDED224}" type="pres">
      <dgm:prSet presAssocID="{B8086CD6-0E64-5D4A-866D-01004731A03B}" presName="CompostProcess" presStyleCnt="0">
        <dgm:presLayoutVars>
          <dgm:dir/>
          <dgm:resizeHandles val="exact"/>
        </dgm:presLayoutVars>
      </dgm:prSet>
      <dgm:spPr/>
    </dgm:pt>
    <dgm:pt modelId="{A5BC4168-A7D7-144C-99F7-B11D5E4F1D2A}" type="pres">
      <dgm:prSet presAssocID="{B8086CD6-0E64-5D4A-866D-01004731A03B}" presName="arrow" presStyleLbl="bgShp" presStyleIdx="0" presStyleCnt="1"/>
      <dgm:spPr/>
    </dgm:pt>
    <dgm:pt modelId="{AB0C4BBD-31F0-984B-8369-9F34618CF01A}" type="pres">
      <dgm:prSet presAssocID="{B8086CD6-0E64-5D4A-866D-01004731A03B}" presName="linearProcess" presStyleCnt="0"/>
      <dgm:spPr/>
    </dgm:pt>
    <dgm:pt modelId="{8ED737B9-C31E-DF45-97B4-BD9A29065B80}" type="pres">
      <dgm:prSet presAssocID="{053A47D8-0224-CE4F-910B-66375D5A74F6}" presName="textNode" presStyleLbl="node1" presStyleIdx="0" presStyleCnt="4">
        <dgm:presLayoutVars>
          <dgm:bulletEnabled val="1"/>
        </dgm:presLayoutVars>
      </dgm:prSet>
      <dgm:spPr/>
    </dgm:pt>
    <dgm:pt modelId="{03339B67-2C39-2148-BC75-7A1192AEFB67}" type="pres">
      <dgm:prSet presAssocID="{FA28D0F6-B3B2-094F-BA2F-B33FEE067EF7}" presName="sibTrans" presStyleCnt="0"/>
      <dgm:spPr/>
    </dgm:pt>
    <dgm:pt modelId="{AABB1225-6164-254E-8D61-78BE59FC80B6}" type="pres">
      <dgm:prSet presAssocID="{5497F52C-067A-414F-950C-7B90630946A4}" presName="textNode" presStyleLbl="node1" presStyleIdx="1" presStyleCnt="4">
        <dgm:presLayoutVars>
          <dgm:bulletEnabled val="1"/>
        </dgm:presLayoutVars>
      </dgm:prSet>
      <dgm:spPr/>
    </dgm:pt>
    <dgm:pt modelId="{835E47E4-3849-334A-BA98-0D8D3ECE314B}" type="pres">
      <dgm:prSet presAssocID="{646F039E-32F3-6643-BD66-0A48CD7C3EE7}" presName="sibTrans" presStyleCnt="0"/>
      <dgm:spPr/>
    </dgm:pt>
    <dgm:pt modelId="{C7737672-CACD-9642-BB3D-A45DB240F652}" type="pres">
      <dgm:prSet presAssocID="{81E04AD1-6C1D-624D-B0B6-4F17C4FF0E0B}" presName="textNode" presStyleLbl="node1" presStyleIdx="2" presStyleCnt="4">
        <dgm:presLayoutVars>
          <dgm:bulletEnabled val="1"/>
        </dgm:presLayoutVars>
      </dgm:prSet>
      <dgm:spPr/>
    </dgm:pt>
    <dgm:pt modelId="{8D471F3C-ABDA-3B40-AFA8-DB1F1906FDBD}" type="pres">
      <dgm:prSet presAssocID="{61B5069A-2D05-534B-8A97-821F9329302F}" presName="sibTrans" presStyleCnt="0"/>
      <dgm:spPr/>
    </dgm:pt>
    <dgm:pt modelId="{4DE0A0F8-16F2-F34C-8CD8-5C2A896896BE}" type="pres">
      <dgm:prSet presAssocID="{7A3AC780-A349-4E05-86B1-FE4ABDEC0934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F4EE3514-E36E-C441-AAC8-11BE7FD2EEC3}" type="presOf" srcId="{7A3AC780-A349-4E05-86B1-FE4ABDEC0934}" destId="{4DE0A0F8-16F2-F34C-8CD8-5C2A896896BE}" srcOrd="0" destOrd="0" presId="urn:microsoft.com/office/officeart/2005/8/layout/hProcess9"/>
    <dgm:cxn modelId="{298B9F25-86A4-904F-8BD7-14F5E484280F}" srcId="{B8086CD6-0E64-5D4A-866D-01004731A03B}" destId="{81E04AD1-6C1D-624D-B0B6-4F17C4FF0E0B}" srcOrd="2" destOrd="0" parTransId="{A70513D6-BCA7-E140-9F6E-A7ADCF897CED}" sibTransId="{61B5069A-2D05-534B-8A97-821F9329302F}"/>
    <dgm:cxn modelId="{13E7E95D-2BB8-C544-BFBC-F99BD1C11329}" type="presOf" srcId="{053A47D8-0224-CE4F-910B-66375D5A74F6}" destId="{8ED737B9-C31E-DF45-97B4-BD9A29065B80}" srcOrd="0" destOrd="0" presId="urn:microsoft.com/office/officeart/2005/8/layout/hProcess9"/>
    <dgm:cxn modelId="{C1513B81-AC15-7247-BB59-DB23D2041689}" srcId="{B8086CD6-0E64-5D4A-866D-01004731A03B}" destId="{053A47D8-0224-CE4F-910B-66375D5A74F6}" srcOrd="0" destOrd="0" parTransId="{89B8D43F-2E32-CD42-A035-6873C21D3847}" sibTransId="{FA28D0F6-B3B2-094F-BA2F-B33FEE067EF7}"/>
    <dgm:cxn modelId="{C74C6997-FF8D-438F-9587-AFF4F413B876}" srcId="{B8086CD6-0E64-5D4A-866D-01004731A03B}" destId="{7A3AC780-A349-4E05-86B1-FE4ABDEC0934}" srcOrd="3" destOrd="0" parTransId="{682F89D7-A0F6-4E1F-981E-A5EA41E09537}" sibTransId="{E8813909-C4B3-4610-B593-03A7C421C765}"/>
    <dgm:cxn modelId="{DF9EE19A-F0B4-E34E-89BC-B943387B716E}" srcId="{B8086CD6-0E64-5D4A-866D-01004731A03B}" destId="{5497F52C-067A-414F-950C-7B90630946A4}" srcOrd="1" destOrd="0" parTransId="{050D2AC7-6768-844E-8E94-3138AF5A7A92}" sibTransId="{646F039E-32F3-6643-BD66-0A48CD7C3EE7}"/>
    <dgm:cxn modelId="{EC0BD09F-7E83-5547-9DCA-364A115F246F}" type="presOf" srcId="{81E04AD1-6C1D-624D-B0B6-4F17C4FF0E0B}" destId="{C7737672-CACD-9642-BB3D-A45DB240F652}" srcOrd="0" destOrd="0" presId="urn:microsoft.com/office/officeart/2005/8/layout/hProcess9"/>
    <dgm:cxn modelId="{69BDCAAE-2755-7C46-8C93-BEE1BD1E6FD4}" type="presOf" srcId="{5497F52C-067A-414F-950C-7B90630946A4}" destId="{AABB1225-6164-254E-8D61-78BE59FC80B6}" srcOrd="0" destOrd="0" presId="urn:microsoft.com/office/officeart/2005/8/layout/hProcess9"/>
    <dgm:cxn modelId="{9E0024D6-66B2-B342-AD0C-4DB20497F090}" type="presOf" srcId="{B8086CD6-0E64-5D4A-866D-01004731A03B}" destId="{53DAF9D5-6D2B-BF49-A0D2-82F01BDED224}" srcOrd="0" destOrd="0" presId="urn:microsoft.com/office/officeart/2005/8/layout/hProcess9"/>
    <dgm:cxn modelId="{BF111CAD-8CDD-AE4D-9F0E-2F8CF98708DB}" type="presParOf" srcId="{53DAF9D5-6D2B-BF49-A0D2-82F01BDED224}" destId="{A5BC4168-A7D7-144C-99F7-B11D5E4F1D2A}" srcOrd="0" destOrd="0" presId="urn:microsoft.com/office/officeart/2005/8/layout/hProcess9"/>
    <dgm:cxn modelId="{AAC6C87F-C856-4547-B339-BA3F20454F54}" type="presParOf" srcId="{53DAF9D5-6D2B-BF49-A0D2-82F01BDED224}" destId="{AB0C4BBD-31F0-984B-8369-9F34618CF01A}" srcOrd="1" destOrd="0" presId="urn:microsoft.com/office/officeart/2005/8/layout/hProcess9"/>
    <dgm:cxn modelId="{41952C72-26E3-BE43-B670-7A6FB988FBDB}" type="presParOf" srcId="{AB0C4BBD-31F0-984B-8369-9F34618CF01A}" destId="{8ED737B9-C31E-DF45-97B4-BD9A29065B80}" srcOrd="0" destOrd="0" presId="urn:microsoft.com/office/officeart/2005/8/layout/hProcess9"/>
    <dgm:cxn modelId="{9EEBF6CA-9E5F-F647-8A5B-AA780106EA14}" type="presParOf" srcId="{AB0C4BBD-31F0-984B-8369-9F34618CF01A}" destId="{03339B67-2C39-2148-BC75-7A1192AEFB67}" srcOrd="1" destOrd="0" presId="urn:microsoft.com/office/officeart/2005/8/layout/hProcess9"/>
    <dgm:cxn modelId="{6A90CA58-6F9B-9F4D-93E7-DDE59D9BD739}" type="presParOf" srcId="{AB0C4BBD-31F0-984B-8369-9F34618CF01A}" destId="{AABB1225-6164-254E-8D61-78BE59FC80B6}" srcOrd="2" destOrd="0" presId="urn:microsoft.com/office/officeart/2005/8/layout/hProcess9"/>
    <dgm:cxn modelId="{DA683E10-A47A-E04F-BB9A-24E1AFD158F3}" type="presParOf" srcId="{AB0C4BBD-31F0-984B-8369-9F34618CF01A}" destId="{835E47E4-3849-334A-BA98-0D8D3ECE314B}" srcOrd="3" destOrd="0" presId="urn:microsoft.com/office/officeart/2005/8/layout/hProcess9"/>
    <dgm:cxn modelId="{BAF2950A-A1D1-AD4A-AD24-E0E305473049}" type="presParOf" srcId="{AB0C4BBD-31F0-984B-8369-9F34618CF01A}" destId="{C7737672-CACD-9642-BB3D-A45DB240F652}" srcOrd="4" destOrd="0" presId="urn:microsoft.com/office/officeart/2005/8/layout/hProcess9"/>
    <dgm:cxn modelId="{FB724517-C793-E246-841B-8985CD94BB92}" type="presParOf" srcId="{AB0C4BBD-31F0-984B-8369-9F34618CF01A}" destId="{8D471F3C-ABDA-3B40-AFA8-DB1F1906FDBD}" srcOrd="5" destOrd="0" presId="urn:microsoft.com/office/officeart/2005/8/layout/hProcess9"/>
    <dgm:cxn modelId="{C5AFE75F-B717-B24D-98BE-B6A8B5A80950}" type="presParOf" srcId="{AB0C4BBD-31F0-984B-8369-9F34618CF01A}" destId="{4DE0A0F8-16F2-F34C-8CD8-5C2A896896BE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55F17D-C0B0-A94A-A5D5-DC486D7833DC}" type="doc">
      <dgm:prSet loTypeId="urn:microsoft.com/office/officeart/2005/8/layout/defaul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36A726-26D7-E548-BBD2-EB23B9705209}">
      <dgm:prSet phldrT="[Text]"/>
      <dgm:spPr/>
      <dgm:t>
        <a:bodyPr/>
        <a:lstStyle/>
        <a:p>
          <a:r>
            <a:rPr lang="en-US" dirty="0"/>
            <a:t>Policies</a:t>
          </a:r>
        </a:p>
      </dgm:t>
    </dgm:pt>
    <dgm:pt modelId="{5EC7CE78-9644-0D45-B494-044ACF36C5A6}" type="parTrans" cxnId="{9330B418-1082-2347-AB71-478D8EF67727}">
      <dgm:prSet/>
      <dgm:spPr/>
      <dgm:t>
        <a:bodyPr/>
        <a:lstStyle/>
        <a:p>
          <a:endParaRPr lang="en-US"/>
        </a:p>
      </dgm:t>
    </dgm:pt>
    <dgm:pt modelId="{353335AE-D36F-7744-A60C-37748191E270}" type="sibTrans" cxnId="{9330B418-1082-2347-AB71-478D8EF67727}">
      <dgm:prSet/>
      <dgm:spPr/>
      <dgm:t>
        <a:bodyPr/>
        <a:lstStyle/>
        <a:p>
          <a:endParaRPr lang="en-US"/>
        </a:p>
      </dgm:t>
    </dgm:pt>
    <dgm:pt modelId="{75AAFF6A-800F-C14E-B5BC-2977CD1A9907}">
      <dgm:prSet phldrT="[Text]"/>
      <dgm:spPr/>
      <dgm:t>
        <a:bodyPr/>
        <a:lstStyle/>
        <a:p>
          <a:r>
            <a:rPr lang="en-US" dirty="0"/>
            <a:t>Systems</a:t>
          </a:r>
        </a:p>
      </dgm:t>
    </dgm:pt>
    <dgm:pt modelId="{344D2AF9-14F6-A045-8CD3-CEDA2AF2E6DE}" type="parTrans" cxnId="{C6899349-5725-034F-823B-AE1CC35B8E30}">
      <dgm:prSet/>
      <dgm:spPr/>
      <dgm:t>
        <a:bodyPr/>
        <a:lstStyle/>
        <a:p>
          <a:endParaRPr lang="en-US"/>
        </a:p>
      </dgm:t>
    </dgm:pt>
    <dgm:pt modelId="{97C1AFEC-9EF3-4249-AC25-B13307EAB674}" type="sibTrans" cxnId="{C6899349-5725-034F-823B-AE1CC35B8E30}">
      <dgm:prSet/>
      <dgm:spPr/>
      <dgm:t>
        <a:bodyPr/>
        <a:lstStyle/>
        <a:p>
          <a:endParaRPr lang="en-US"/>
        </a:p>
      </dgm:t>
    </dgm:pt>
    <dgm:pt modelId="{25C2EA48-0DDD-A64A-A168-0C29E33EA5A4}">
      <dgm:prSet phldrT="[Text]"/>
      <dgm:spPr/>
      <dgm:t>
        <a:bodyPr/>
        <a:lstStyle/>
        <a:p>
          <a:r>
            <a:rPr lang="en-US" dirty="0"/>
            <a:t>Access</a:t>
          </a:r>
        </a:p>
      </dgm:t>
    </dgm:pt>
    <dgm:pt modelId="{F6428A54-4942-A043-90D8-431AC51E0791}" type="parTrans" cxnId="{BA3415FD-EC12-F346-B293-4E29321E1968}">
      <dgm:prSet/>
      <dgm:spPr/>
      <dgm:t>
        <a:bodyPr/>
        <a:lstStyle/>
        <a:p>
          <a:endParaRPr lang="en-US"/>
        </a:p>
      </dgm:t>
    </dgm:pt>
    <dgm:pt modelId="{B395CBCE-7472-B841-9852-A2DC7B1B8218}" type="sibTrans" cxnId="{BA3415FD-EC12-F346-B293-4E29321E1968}">
      <dgm:prSet/>
      <dgm:spPr/>
      <dgm:t>
        <a:bodyPr/>
        <a:lstStyle/>
        <a:p>
          <a:endParaRPr lang="en-US"/>
        </a:p>
      </dgm:t>
    </dgm:pt>
    <dgm:pt modelId="{73D80197-7C44-654E-B350-42D98B2612B0}">
      <dgm:prSet phldrT="[Text]"/>
      <dgm:spPr/>
      <dgm:t>
        <a:bodyPr/>
        <a:lstStyle/>
        <a:p>
          <a:r>
            <a:rPr lang="en-US" dirty="0"/>
            <a:t>Disposition</a:t>
          </a:r>
        </a:p>
      </dgm:t>
    </dgm:pt>
    <dgm:pt modelId="{0F426FB6-A303-0E43-BB5F-5FA38ED5D66A}" type="parTrans" cxnId="{FE897F6C-12D1-AD46-89DB-4220CE5EFB9A}">
      <dgm:prSet/>
      <dgm:spPr/>
      <dgm:t>
        <a:bodyPr/>
        <a:lstStyle/>
        <a:p>
          <a:endParaRPr lang="en-US"/>
        </a:p>
      </dgm:t>
    </dgm:pt>
    <dgm:pt modelId="{4BF7BCA9-0239-A343-BAA9-D94F3B8F8F1F}" type="sibTrans" cxnId="{FE897F6C-12D1-AD46-89DB-4220CE5EFB9A}">
      <dgm:prSet/>
      <dgm:spPr/>
      <dgm:t>
        <a:bodyPr/>
        <a:lstStyle/>
        <a:p>
          <a:endParaRPr lang="en-US"/>
        </a:p>
      </dgm:t>
    </dgm:pt>
    <dgm:pt modelId="{EA6E5DB7-9E64-1448-9748-4D5924179A08}" type="pres">
      <dgm:prSet presAssocID="{2055F17D-C0B0-A94A-A5D5-DC486D7833DC}" presName="diagram" presStyleCnt="0">
        <dgm:presLayoutVars>
          <dgm:dir/>
          <dgm:resizeHandles val="exact"/>
        </dgm:presLayoutVars>
      </dgm:prSet>
      <dgm:spPr/>
    </dgm:pt>
    <dgm:pt modelId="{7D8139E2-7B15-9E4C-9A4E-A417D0B19376}" type="pres">
      <dgm:prSet presAssocID="{C236A726-26D7-E548-BBD2-EB23B9705209}" presName="node" presStyleLbl="node1" presStyleIdx="0" presStyleCnt="4">
        <dgm:presLayoutVars>
          <dgm:bulletEnabled val="1"/>
        </dgm:presLayoutVars>
      </dgm:prSet>
      <dgm:spPr/>
    </dgm:pt>
    <dgm:pt modelId="{AF611ACA-488E-0B4E-B0F9-1E36E8F611AF}" type="pres">
      <dgm:prSet presAssocID="{353335AE-D36F-7744-A60C-37748191E270}" presName="sibTrans" presStyleCnt="0"/>
      <dgm:spPr/>
    </dgm:pt>
    <dgm:pt modelId="{A7F33233-D14B-2346-A3B1-8E404B05DD15}" type="pres">
      <dgm:prSet presAssocID="{75AAFF6A-800F-C14E-B5BC-2977CD1A9907}" presName="node" presStyleLbl="node1" presStyleIdx="1" presStyleCnt="4">
        <dgm:presLayoutVars>
          <dgm:bulletEnabled val="1"/>
        </dgm:presLayoutVars>
      </dgm:prSet>
      <dgm:spPr/>
    </dgm:pt>
    <dgm:pt modelId="{250BD08F-B94A-1046-BC45-F9680599D01D}" type="pres">
      <dgm:prSet presAssocID="{97C1AFEC-9EF3-4249-AC25-B13307EAB674}" presName="sibTrans" presStyleCnt="0"/>
      <dgm:spPr/>
    </dgm:pt>
    <dgm:pt modelId="{8FE550E0-7EC2-094E-80A5-B7ABE27D3E14}" type="pres">
      <dgm:prSet presAssocID="{25C2EA48-0DDD-A64A-A168-0C29E33EA5A4}" presName="node" presStyleLbl="node1" presStyleIdx="2" presStyleCnt="4">
        <dgm:presLayoutVars>
          <dgm:bulletEnabled val="1"/>
        </dgm:presLayoutVars>
      </dgm:prSet>
      <dgm:spPr/>
    </dgm:pt>
    <dgm:pt modelId="{CCCDFEA0-4B05-F748-875F-1B9E5F2AC2B6}" type="pres">
      <dgm:prSet presAssocID="{B395CBCE-7472-B841-9852-A2DC7B1B8218}" presName="sibTrans" presStyleCnt="0"/>
      <dgm:spPr/>
    </dgm:pt>
    <dgm:pt modelId="{4B5498C2-F124-8B43-ADB5-4BBD07ADA863}" type="pres">
      <dgm:prSet presAssocID="{73D80197-7C44-654E-B350-42D98B2612B0}" presName="node" presStyleLbl="node1" presStyleIdx="3" presStyleCnt="4">
        <dgm:presLayoutVars>
          <dgm:bulletEnabled val="1"/>
        </dgm:presLayoutVars>
      </dgm:prSet>
      <dgm:spPr/>
    </dgm:pt>
  </dgm:ptLst>
  <dgm:cxnLst>
    <dgm:cxn modelId="{BBC32803-1823-0D4D-B6EF-2E09B3D5BE09}" type="presOf" srcId="{2055F17D-C0B0-A94A-A5D5-DC486D7833DC}" destId="{EA6E5DB7-9E64-1448-9748-4D5924179A08}" srcOrd="0" destOrd="0" presId="urn:microsoft.com/office/officeart/2005/8/layout/default"/>
    <dgm:cxn modelId="{9330B418-1082-2347-AB71-478D8EF67727}" srcId="{2055F17D-C0B0-A94A-A5D5-DC486D7833DC}" destId="{C236A726-26D7-E548-BBD2-EB23B9705209}" srcOrd="0" destOrd="0" parTransId="{5EC7CE78-9644-0D45-B494-044ACF36C5A6}" sibTransId="{353335AE-D36F-7744-A60C-37748191E270}"/>
    <dgm:cxn modelId="{9B71131A-69B1-A540-BA99-DCEE1B27ED6C}" type="presOf" srcId="{25C2EA48-0DDD-A64A-A168-0C29E33EA5A4}" destId="{8FE550E0-7EC2-094E-80A5-B7ABE27D3E14}" srcOrd="0" destOrd="0" presId="urn:microsoft.com/office/officeart/2005/8/layout/default"/>
    <dgm:cxn modelId="{C6899349-5725-034F-823B-AE1CC35B8E30}" srcId="{2055F17D-C0B0-A94A-A5D5-DC486D7833DC}" destId="{75AAFF6A-800F-C14E-B5BC-2977CD1A9907}" srcOrd="1" destOrd="0" parTransId="{344D2AF9-14F6-A045-8CD3-CEDA2AF2E6DE}" sibTransId="{97C1AFEC-9EF3-4249-AC25-B13307EAB674}"/>
    <dgm:cxn modelId="{FE897F6C-12D1-AD46-89DB-4220CE5EFB9A}" srcId="{2055F17D-C0B0-A94A-A5D5-DC486D7833DC}" destId="{73D80197-7C44-654E-B350-42D98B2612B0}" srcOrd="3" destOrd="0" parTransId="{0F426FB6-A303-0E43-BB5F-5FA38ED5D66A}" sibTransId="{4BF7BCA9-0239-A343-BAA9-D94F3B8F8F1F}"/>
    <dgm:cxn modelId="{7821CEB9-66A1-D74A-B53A-BA9FC3CA808A}" type="presOf" srcId="{75AAFF6A-800F-C14E-B5BC-2977CD1A9907}" destId="{A7F33233-D14B-2346-A3B1-8E404B05DD15}" srcOrd="0" destOrd="0" presId="urn:microsoft.com/office/officeart/2005/8/layout/default"/>
    <dgm:cxn modelId="{BD792EC6-55F3-BC44-95C0-880E2C2268F6}" type="presOf" srcId="{C236A726-26D7-E548-BBD2-EB23B9705209}" destId="{7D8139E2-7B15-9E4C-9A4E-A417D0B19376}" srcOrd="0" destOrd="0" presId="urn:microsoft.com/office/officeart/2005/8/layout/default"/>
    <dgm:cxn modelId="{52995DEA-B6F9-BC4F-A943-9AED579C7012}" type="presOf" srcId="{73D80197-7C44-654E-B350-42D98B2612B0}" destId="{4B5498C2-F124-8B43-ADB5-4BBD07ADA863}" srcOrd="0" destOrd="0" presId="urn:microsoft.com/office/officeart/2005/8/layout/default"/>
    <dgm:cxn modelId="{BA3415FD-EC12-F346-B293-4E29321E1968}" srcId="{2055F17D-C0B0-A94A-A5D5-DC486D7833DC}" destId="{25C2EA48-0DDD-A64A-A168-0C29E33EA5A4}" srcOrd="2" destOrd="0" parTransId="{F6428A54-4942-A043-90D8-431AC51E0791}" sibTransId="{B395CBCE-7472-B841-9852-A2DC7B1B8218}"/>
    <dgm:cxn modelId="{7B4C0B8B-9684-CB4F-BAE1-850E47A354B0}" type="presParOf" srcId="{EA6E5DB7-9E64-1448-9748-4D5924179A08}" destId="{7D8139E2-7B15-9E4C-9A4E-A417D0B19376}" srcOrd="0" destOrd="0" presId="urn:microsoft.com/office/officeart/2005/8/layout/default"/>
    <dgm:cxn modelId="{F969C67D-9908-F74B-90E2-304812C9E1CE}" type="presParOf" srcId="{EA6E5DB7-9E64-1448-9748-4D5924179A08}" destId="{AF611ACA-488E-0B4E-B0F9-1E36E8F611AF}" srcOrd="1" destOrd="0" presId="urn:microsoft.com/office/officeart/2005/8/layout/default"/>
    <dgm:cxn modelId="{FC856961-3CFC-7542-9FBD-0145B595053A}" type="presParOf" srcId="{EA6E5DB7-9E64-1448-9748-4D5924179A08}" destId="{A7F33233-D14B-2346-A3B1-8E404B05DD15}" srcOrd="2" destOrd="0" presId="urn:microsoft.com/office/officeart/2005/8/layout/default"/>
    <dgm:cxn modelId="{587FB28D-7502-C842-9251-F31DB3FA3E48}" type="presParOf" srcId="{EA6E5DB7-9E64-1448-9748-4D5924179A08}" destId="{250BD08F-B94A-1046-BC45-F9680599D01D}" srcOrd="3" destOrd="0" presId="urn:microsoft.com/office/officeart/2005/8/layout/default"/>
    <dgm:cxn modelId="{18863DA2-3F84-B34F-BED3-0875EBE26152}" type="presParOf" srcId="{EA6E5DB7-9E64-1448-9748-4D5924179A08}" destId="{8FE550E0-7EC2-094E-80A5-B7ABE27D3E14}" srcOrd="4" destOrd="0" presId="urn:microsoft.com/office/officeart/2005/8/layout/default"/>
    <dgm:cxn modelId="{77C3209E-E46D-AB49-AE2C-B32A0A2615AE}" type="presParOf" srcId="{EA6E5DB7-9E64-1448-9748-4D5924179A08}" destId="{CCCDFEA0-4B05-F748-875F-1B9E5F2AC2B6}" srcOrd="5" destOrd="0" presId="urn:microsoft.com/office/officeart/2005/8/layout/default"/>
    <dgm:cxn modelId="{2E44F49C-C5F5-F840-B5D2-9981DF009BB0}" type="presParOf" srcId="{EA6E5DB7-9E64-1448-9748-4D5924179A08}" destId="{4B5498C2-F124-8B43-ADB5-4BBD07ADA863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7F038C-12DA-6545-B2FF-04CD6FD53C73}">
      <dsp:nvSpPr>
        <dsp:cNvPr id="0" name=""/>
        <dsp:cNvSpPr/>
      </dsp:nvSpPr>
      <dsp:spPr>
        <a:xfrm>
          <a:off x="0" y="0"/>
          <a:ext cx="9364801" cy="11983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Audit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Review non digitized holdings to determine what you have</a:t>
          </a:r>
        </a:p>
      </dsp:txBody>
      <dsp:txXfrm>
        <a:off x="35099" y="35099"/>
        <a:ext cx="7970406" cy="1128170"/>
      </dsp:txXfrm>
    </dsp:sp>
    <dsp:sp modelId="{24D1990F-BEF1-114A-BD03-87F7AD992AC7}">
      <dsp:nvSpPr>
        <dsp:cNvPr id="0" name=""/>
        <dsp:cNvSpPr/>
      </dsp:nvSpPr>
      <dsp:spPr>
        <a:xfrm>
          <a:off x="784302" y="1416253"/>
          <a:ext cx="9364801" cy="119836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Selection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Determine what to do with what you have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What should be digitized, what should be stored or tossed</a:t>
          </a:r>
        </a:p>
      </dsp:txBody>
      <dsp:txXfrm>
        <a:off x="819401" y="1451352"/>
        <a:ext cx="7731361" cy="1128170"/>
      </dsp:txXfrm>
    </dsp:sp>
    <dsp:sp modelId="{320AF662-E1C9-CA4C-BA85-BDC2DE32EC6E}">
      <dsp:nvSpPr>
        <dsp:cNvPr id="0" name=""/>
        <dsp:cNvSpPr/>
      </dsp:nvSpPr>
      <dsp:spPr>
        <a:xfrm>
          <a:off x="1556898" y="2832507"/>
          <a:ext cx="9364801" cy="119836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Digitization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Digitize the media holdings that have been so designated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Establish metadata standards, and enter metadata</a:t>
          </a:r>
        </a:p>
      </dsp:txBody>
      <dsp:txXfrm>
        <a:off x="1591997" y="2867606"/>
        <a:ext cx="7743067" cy="1128170"/>
      </dsp:txXfrm>
    </dsp:sp>
    <dsp:sp modelId="{7D6BF738-7D7F-F640-A3FE-1181E0560EA6}">
      <dsp:nvSpPr>
        <dsp:cNvPr id="0" name=""/>
        <dsp:cNvSpPr/>
      </dsp:nvSpPr>
      <dsp:spPr>
        <a:xfrm>
          <a:off x="2341200" y="4248761"/>
          <a:ext cx="9364801" cy="119836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Storage</a:t>
          </a:r>
          <a:endParaRPr lang="en-US" sz="2000" kern="120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Aptly store items in a determined physical location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Create a digital storage area and store digitized content in this allocated space</a:t>
          </a:r>
        </a:p>
      </dsp:txBody>
      <dsp:txXfrm>
        <a:off x="2376299" y="4283860"/>
        <a:ext cx="7731361" cy="1128170"/>
      </dsp:txXfrm>
    </dsp:sp>
    <dsp:sp modelId="{CE805EE7-14C4-3340-9059-74ACCA62BB58}">
      <dsp:nvSpPr>
        <dsp:cNvPr id="0" name=""/>
        <dsp:cNvSpPr/>
      </dsp:nvSpPr>
      <dsp:spPr>
        <a:xfrm>
          <a:off x="8585862" y="917841"/>
          <a:ext cx="778939" cy="77893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/>
        </a:p>
      </dsp:txBody>
      <dsp:txXfrm>
        <a:off x="8761123" y="917841"/>
        <a:ext cx="428417" cy="586152"/>
      </dsp:txXfrm>
    </dsp:sp>
    <dsp:sp modelId="{4CFFC32D-0480-AB4D-9D88-ED600AEFDFD1}">
      <dsp:nvSpPr>
        <dsp:cNvPr id="0" name=""/>
        <dsp:cNvSpPr/>
      </dsp:nvSpPr>
      <dsp:spPr>
        <a:xfrm>
          <a:off x="9370164" y="2334095"/>
          <a:ext cx="778939" cy="778939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/>
        </a:p>
      </dsp:txBody>
      <dsp:txXfrm>
        <a:off x="9545425" y="2334095"/>
        <a:ext cx="428417" cy="586152"/>
      </dsp:txXfrm>
    </dsp:sp>
    <dsp:sp modelId="{1FF7CDBB-8100-6D41-817B-A058DA841A09}">
      <dsp:nvSpPr>
        <dsp:cNvPr id="0" name=""/>
        <dsp:cNvSpPr/>
      </dsp:nvSpPr>
      <dsp:spPr>
        <a:xfrm>
          <a:off x="10142760" y="3750349"/>
          <a:ext cx="778939" cy="778939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400" kern="1200"/>
        </a:p>
      </dsp:txBody>
      <dsp:txXfrm>
        <a:off x="10318021" y="3750349"/>
        <a:ext cx="428417" cy="5861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C4168-A7D7-144C-99F7-B11D5E4F1D2A}">
      <dsp:nvSpPr>
        <dsp:cNvPr id="0" name=""/>
        <dsp:cNvSpPr/>
      </dsp:nvSpPr>
      <dsp:spPr>
        <a:xfrm>
          <a:off x="819662" y="0"/>
          <a:ext cx="9289512" cy="442839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D737B9-C31E-DF45-97B4-BD9A29065B80}">
      <dsp:nvSpPr>
        <dsp:cNvPr id="0" name=""/>
        <dsp:cNvSpPr/>
      </dsp:nvSpPr>
      <dsp:spPr>
        <a:xfrm>
          <a:off x="5469" y="1328517"/>
          <a:ext cx="2630818" cy="1771356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Audit Existing Digital Collection</a:t>
          </a:r>
        </a:p>
      </dsp:txBody>
      <dsp:txXfrm>
        <a:off x="91939" y="1414987"/>
        <a:ext cx="2457878" cy="1598416"/>
      </dsp:txXfrm>
    </dsp:sp>
    <dsp:sp modelId="{AABB1225-6164-254E-8D61-78BE59FC80B6}">
      <dsp:nvSpPr>
        <dsp:cNvPr id="0" name=""/>
        <dsp:cNvSpPr/>
      </dsp:nvSpPr>
      <dsp:spPr>
        <a:xfrm>
          <a:off x="2767829" y="1328517"/>
          <a:ext cx="2630818" cy="1771356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Determine Needs</a:t>
          </a:r>
        </a:p>
      </dsp:txBody>
      <dsp:txXfrm>
        <a:off x="2854299" y="1414987"/>
        <a:ext cx="2457878" cy="1598416"/>
      </dsp:txXfrm>
    </dsp:sp>
    <dsp:sp modelId="{C7737672-CACD-9642-BB3D-A45DB240F652}">
      <dsp:nvSpPr>
        <dsp:cNvPr id="0" name=""/>
        <dsp:cNvSpPr/>
      </dsp:nvSpPr>
      <dsp:spPr>
        <a:xfrm>
          <a:off x="5530189" y="1328517"/>
          <a:ext cx="2630818" cy="177135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Review &amp; Select Software</a:t>
          </a:r>
        </a:p>
      </dsp:txBody>
      <dsp:txXfrm>
        <a:off x="5616659" y="1414987"/>
        <a:ext cx="2457878" cy="1598416"/>
      </dsp:txXfrm>
    </dsp:sp>
    <dsp:sp modelId="{4DE0A0F8-16F2-F34C-8CD8-5C2A896896BE}">
      <dsp:nvSpPr>
        <dsp:cNvPr id="0" name=""/>
        <dsp:cNvSpPr/>
      </dsp:nvSpPr>
      <dsp:spPr>
        <a:xfrm>
          <a:off x="8292549" y="1328517"/>
          <a:ext cx="2630818" cy="1771356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lumMod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88000"/>
                <a:lumMod val="88000"/>
              </a:schemeClr>
            </a:gs>
          </a:gsLst>
          <a:lin ang="5400000" scaled="1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Implementation</a:t>
          </a:r>
        </a:p>
      </dsp:txBody>
      <dsp:txXfrm>
        <a:off x="8379019" y="1414987"/>
        <a:ext cx="2457878" cy="15984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139E2-7B15-9E4C-9A4E-A417D0B19376}">
      <dsp:nvSpPr>
        <dsp:cNvPr id="0" name=""/>
        <dsp:cNvSpPr/>
      </dsp:nvSpPr>
      <dsp:spPr>
        <a:xfrm>
          <a:off x="938398" y="31"/>
          <a:ext cx="2575439" cy="154526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Policies</a:t>
          </a:r>
        </a:p>
      </dsp:txBody>
      <dsp:txXfrm>
        <a:off x="938398" y="31"/>
        <a:ext cx="2575439" cy="1545263"/>
      </dsp:txXfrm>
    </dsp:sp>
    <dsp:sp modelId="{A7F33233-D14B-2346-A3B1-8E404B05DD15}">
      <dsp:nvSpPr>
        <dsp:cNvPr id="0" name=""/>
        <dsp:cNvSpPr/>
      </dsp:nvSpPr>
      <dsp:spPr>
        <a:xfrm>
          <a:off x="3771381" y="31"/>
          <a:ext cx="2575439" cy="154526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Systems</a:t>
          </a:r>
        </a:p>
      </dsp:txBody>
      <dsp:txXfrm>
        <a:off x="3771381" y="31"/>
        <a:ext cx="2575439" cy="1545263"/>
      </dsp:txXfrm>
    </dsp:sp>
    <dsp:sp modelId="{8FE550E0-7EC2-094E-80A5-B7ABE27D3E14}">
      <dsp:nvSpPr>
        <dsp:cNvPr id="0" name=""/>
        <dsp:cNvSpPr/>
      </dsp:nvSpPr>
      <dsp:spPr>
        <a:xfrm>
          <a:off x="938398" y="1802838"/>
          <a:ext cx="2575439" cy="15452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Access</a:t>
          </a:r>
        </a:p>
      </dsp:txBody>
      <dsp:txXfrm>
        <a:off x="938398" y="1802838"/>
        <a:ext cx="2575439" cy="1545263"/>
      </dsp:txXfrm>
    </dsp:sp>
    <dsp:sp modelId="{4B5498C2-F124-8B43-ADB5-4BBD07ADA863}">
      <dsp:nvSpPr>
        <dsp:cNvPr id="0" name=""/>
        <dsp:cNvSpPr/>
      </dsp:nvSpPr>
      <dsp:spPr>
        <a:xfrm>
          <a:off x="3771381" y="1802838"/>
          <a:ext cx="2575439" cy="154526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Disposition</a:t>
          </a:r>
        </a:p>
      </dsp:txBody>
      <dsp:txXfrm>
        <a:off x="3771381" y="1802838"/>
        <a:ext cx="2575439" cy="15452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A9F70E-F3DE-B241-981A-D0B7AA4CBABA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03875-5AF4-2847-B5C5-81498936D0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76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8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Think of the archiving as the corporate memory.  And treat emails like letters… </a:t>
            </a:r>
          </a:p>
          <a:p>
            <a:r>
              <a:rPr lang="en-US" sz="3200" dirty="0"/>
              <a:t>So, you should make sure you save emails:</a:t>
            </a:r>
          </a:p>
          <a:p>
            <a:endParaRPr lang="en-US" sz="2400" dirty="0"/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chemeClr val="accent1"/>
                </a:solidFill>
              </a:rPr>
              <a:t> </a:t>
            </a:r>
            <a:r>
              <a:rPr lang="en-US" sz="3200" b="0" dirty="0">
                <a:solidFill>
                  <a:schemeClr val="accent1"/>
                </a:solidFill>
              </a:rPr>
              <a:t>portraying beginnings, changes, endings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0" dirty="0">
                <a:solidFill>
                  <a:schemeClr val="accent1"/>
                </a:solidFill>
              </a:rPr>
              <a:t>dealing with cases, events, problems, or projects, which highlight the purpose and function of the organization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b="0" dirty="0">
                <a:solidFill>
                  <a:schemeClr val="accent1"/>
                </a:solidFill>
              </a:rPr>
              <a:t>documenting its relationship with other denominational organizations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838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Avoid using “cc” except for emails to small groups; for larger groups (incl. emails to members of executive committees, ADCOMs and boards) should use “bcc”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7689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099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assets are digital content files, such as photographic images, audio, video, graphics, text files, or data. They may be stored locally on a server, digital device (PC, tablet, media player, etc.), or in the cloud.</a:t>
            </a: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asset management, or DAM, is the process by which a person or organization categorizes, stores, and shares its digital assets. A DAM system is a software solution that facilitates and automates the DAM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292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Content</a:t>
            </a:r>
            <a:r>
              <a:rPr lang="en-US" baseline="0" dirty="0"/>
              <a:t> yet to be digitized</a:t>
            </a:r>
          </a:p>
          <a:p>
            <a:r>
              <a:rPr lang="en-US" baseline="0" dirty="0"/>
              <a:t>Audit can be long and difficult, but the benefits are significant</a:t>
            </a:r>
          </a:p>
          <a:p>
            <a:r>
              <a:rPr lang="en-US" baseline="0" dirty="0"/>
              <a:t>May choose to itemize each asset, which would be great </a:t>
            </a:r>
            <a:r>
              <a:rPr lang="mr-IN" baseline="0" dirty="0"/>
              <a:t>–</a:t>
            </a:r>
            <a:r>
              <a:rPr lang="en-US" baseline="0" dirty="0"/>
              <a:t> but keeping things simple and grouping by collections may be best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054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My focus for the rest of the presentation will be on what comes next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393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Conduct a content audit of all digital</a:t>
            </a:r>
            <a:r>
              <a:rPr lang="en-US" baseline="0" dirty="0"/>
              <a:t> assets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670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you can look</a:t>
            </a:r>
            <a:r>
              <a:rPr lang="en-US" baseline="0" dirty="0"/>
              <a:t> for a solution, you need to have an understanding of the problem or the extent of the challenge you intend to address</a:t>
            </a:r>
          </a:p>
          <a:p>
            <a:r>
              <a:rPr lang="en-US" baseline="0" dirty="0"/>
              <a:t>Easier than audit of physical 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4673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 you can look</a:t>
            </a:r>
            <a:r>
              <a:rPr lang="en-US" baseline="0" dirty="0"/>
              <a:t> for a solution, you need to have an understanding of the problem or the extent of the challenge you intend to address</a:t>
            </a:r>
          </a:p>
          <a:p>
            <a:r>
              <a:rPr lang="en-US" baseline="0" dirty="0"/>
              <a:t>Easier than audit of physical files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7947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74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assets are digital content files, such as photographic images, audio, video, graphics, text files, or data. They may be stored locally on a server, digital device (PC, tablet, media player, etc.), or in the cloud.</a:t>
            </a:r>
          </a:p>
          <a:p>
            <a:pPr rtl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Digital asset management, or DAM, is the process by which a person or organization categorizes, stores, and shares its digital assets. A DAM system is a software solution that facilitates and automates the DAM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71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8330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6415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242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 Metadata Input Methods.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User adoption of a DAM system depends on metadata entry. 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Ability to Scale.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 the Degree of System Customization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Flexible enough to meet the needs of your users. Understand how simple or complex it will be to configure the DAM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(custom code or toggle settings)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Determine Cataloging Capabilities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should be able to present assets in catalogs that are curated for specific users.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Sure it Can Integrate with Other Systems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84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Evaluate Asset Search Sophistication.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assets in a digital asset management system are only useful if you can find them. 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Strong DAM systems have many search filters and advanced ones are bringing in new and sophisticated search techniques and technologies. 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Scope Out Permissions.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Making assets only available to those who need them.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Permissions should be available at catalog, group and even individual asset levels. 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Verify Security Features.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Keep your assets safe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Investigate Vendor Track Record.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Go with a trusted vendor with an established DAM platform</a:t>
            </a:r>
          </a:p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Assess Customer Support.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Vendor who will support your system with true customer care and dedicated support staff. DAM is an ongoing program, not just an installation.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6100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5625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522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959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300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2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023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6515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484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03875-5AF4-2847-B5C5-81498936D0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741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904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What happens if you are out of email contact &amp; a vital issue arises regarding previous email correspondence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dirty="0"/>
              <a:t>If</a:t>
            </a:r>
            <a:r>
              <a:rPr lang="en-US" sz="1200" baseline="0" dirty="0"/>
              <a:t> you need to use personal email in case the server is down, copy yourself on the email.</a:t>
            </a:r>
            <a:endParaRPr lang="en-US" sz="12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8131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ts val="304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700" b="0" dirty="0">
                <a:solidFill>
                  <a:srgbClr val="F2D908"/>
                </a:solidFill>
              </a:rPr>
              <a:t>Committee minutes should </a:t>
            </a:r>
            <a:r>
              <a:rPr lang="en-US" sz="2700" b="0" i="1" dirty="0">
                <a:solidFill>
                  <a:srgbClr val="F2D908"/>
                </a:solidFill>
              </a:rPr>
              <a:t>not</a:t>
            </a:r>
            <a:r>
              <a:rPr lang="en-US" sz="2700" b="0" dirty="0">
                <a:solidFill>
                  <a:srgbClr val="F2D908"/>
                </a:solidFill>
              </a:rPr>
              <a:t> be prepared in </a:t>
            </a:r>
            <a:r>
              <a:rPr lang="en-US" sz="2700" b="0" dirty="0">
                <a:solidFill>
                  <a:schemeClr val="accent1"/>
                </a:solidFill>
              </a:rPr>
              <a:t>email form , even if they are sent out by email as attached files.</a:t>
            </a:r>
          </a:p>
          <a:p>
            <a:pPr marL="742950" lvl="1" indent="-285750">
              <a:lnSpc>
                <a:spcPts val="304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700" b="0" dirty="0">
                <a:solidFill>
                  <a:schemeClr val="accent1"/>
                </a:solidFill>
              </a:rPr>
              <a:t>However, sometimes important meetings between individuals, small groups and/or informal “working groups” might be </a:t>
            </a:r>
            <a:r>
              <a:rPr lang="en-US" sz="2700" b="0" dirty="0" err="1">
                <a:solidFill>
                  <a:schemeClr val="accent1"/>
                </a:solidFill>
              </a:rPr>
              <a:t>summarised</a:t>
            </a:r>
            <a:r>
              <a:rPr lang="en-US" sz="2700" b="0" dirty="0">
                <a:solidFill>
                  <a:schemeClr val="accent1"/>
                </a:solidFill>
              </a:rPr>
              <a:t> in emails—these are minutes, in effect, and need to be preserved.</a:t>
            </a:r>
          </a:p>
          <a:p>
            <a:pPr marL="742950" lvl="1" indent="-285750">
              <a:lnSpc>
                <a:spcPts val="304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sz="2700" b="0" dirty="0">
                <a:solidFill>
                  <a:schemeClr val="accent1"/>
                </a:solidFill>
              </a:rPr>
              <a:t>These can continue to be stored in employees’ personal files, unless and until they relate to “key business processes” (see next slide)</a:t>
            </a:r>
            <a:endParaRPr lang="en-US" sz="2700" b="0" dirty="0">
              <a:solidFill>
                <a:schemeClr val="tx1"/>
              </a:solidFill>
            </a:endParaRPr>
          </a:p>
          <a:p>
            <a:endParaRPr lang="en-US" sz="1200" dirty="0"/>
          </a:p>
          <a:p>
            <a:r>
              <a:rPr lang="en-US" sz="1200" dirty="0"/>
              <a:t>—committee and board minutes should not be recorded in email form, even if they are shared via email, but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47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2D908"/>
                </a:solidFill>
              </a:rPr>
              <a:t>Routine requests </a:t>
            </a:r>
            <a:r>
              <a:rPr lang="en-US" sz="1200" b="0" dirty="0"/>
              <a:t>– for catalogs, brochures, services, </a:t>
            </a:r>
            <a:r>
              <a:rPr lang="en-US" sz="1200" b="0" dirty="0" err="1"/>
              <a:t>etc</a:t>
            </a:r>
            <a:r>
              <a:rPr lang="en-US" sz="1200" b="0" dirty="0"/>
              <a:t> (</a:t>
            </a:r>
            <a:r>
              <a:rPr lang="en-US" sz="1200" b="0" i="1" dirty="0"/>
              <a:t>unless</a:t>
            </a:r>
            <a:r>
              <a:rPr lang="en-US" sz="1200" b="0" dirty="0"/>
              <a:t> context lends unusual significance)</a:t>
            </a:r>
          </a:p>
          <a:p>
            <a:pPr>
              <a:spcBef>
                <a:spcPts val="1500"/>
              </a:spcBef>
              <a:spcAft>
                <a:spcPts val="1200"/>
              </a:spcAft>
            </a:pPr>
            <a:r>
              <a:rPr lang="en-US" sz="1200" dirty="0">
                <a:solidFill>
                  <a:srgbClr val="F2D908"/>
                </a:solidFill>
              </a:rPr>
              <a:t>Generic c</a:t>
            </a:r>
            <a:r>
              <a:rPr lang="en-US" sz="1200" b="1" dirty="0">
                <a:solidFill>
                  <a:srgbClr val="F2D908"/>
                </a:solidFill>
              </a:rPr>
              <a:t>ircular memos </a:t>
            </a:r>
            <a:r>
              <a:rPr lang="en-US" sz="1200" dirty="0">
                <a:solidFill>
                  <a:srgbClr val="F2D908"/>
                </a:solidFill>
              </a:rPr>
              <a:t>from other offices</a:t>
            </a:r>
          </a:p>
          <a:p>
            <a:pPr>
              <a:spcBef>
                <a:spcPts val="150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F2D908"/>
                </a:solidFill>
              </a:rPr>
              <a:t>Correspondence</a:t>
            </a:r>
            <a:r>
              <a:rPr lang="en-US" sz="1200" dirty="0">
                <a:solidFill>
                  <a:srgbClr val="F2D908"/>
                </a:solidFill>
              </a:rPr>
              <a:t> </a:t>
            </a:r>
            <a:r>
              <a:rPr lang="en-US" sz="1200" b="0" dirty="0"/>
              <a:t>concerning travel </a:t>
            </a:r>
            <a:r>
              <a:rPr lang="en-US" sz="1200" b="0" i="1" dirty="0"/>
              <a:t>planning</a:t>
            </a:r>
          </a:p>
          <a:p>
            <a:pPr>
              <a:spcBef>
                <a:spcPts val="150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F2D908"/>
                </a:solidFill>
              </a:rPr>
              <a:t>Non-SDA</a:t>
            </a:r>
            <a:r>
              <a:rPr lang="en-US" sz="1200" dirty="0">
                <a:solidFill>
                  <a:srgbClr val="F2D908"/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reports articles or other material </a:t>
            </a:r>
            <a:r>
              <a:rPr lang="en-US" sz="1200" b="0" dirty="0"/>
              <a:t>(as .pdfs, .doc or .</a:t>
            </a:r>
            <a:r>
              <a:rPr lang="en-US" sz="1200" b="0" dirty="0" err="1"/>
              <a:t>ppt</a:t>
            </a:r>
            <a:r>
              <a:rPr lang="en-US" sz="1200" b="0" dirty="0"/>
              <a:t> files, or whatever)</a:t>
            </a:r>
          </a:p>
          <a:p>
            <a:pPr>
              <a:spcBef>
                <a:spcPts val="150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F2D908"/>
                </a:solidFill>
              </a:rPr>
              <a:t>Temporary financial records </a:t>
            </a:r>
            <a:r>
              <a:rPr lang="en-US" sz="1200" b="0" dirty="0"/>
              <a:t>– phone bills, purchase orders, monthly financial statements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156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>
                <a:solidFill>
                  <a:srgbClr val="F2D908"/>
                </a:solidFill>
              </a:rPr>
              <a:t>Routine requests </a:t>
            </a:r>
            <a:r>
              <a:rPr lang="en-US" sz="1200" b="0" dirty="0"/>
              <a:t>– for catalogs, brochures, services, </a:t>
            </a:r>
            <a:r>
              <a:rPr lang="en-US" sz="1200" b="0" dirty="0" err="1"/>
              <a:t>etc</a:t>
            </a:r>
            <a:r>
              <a:rPr lang="en-US" sz="1200" b="0" dirty="0"/>
              <a:t> (</a:t>
            </a:r>
            <a:r>
              <a:rPr lang="en-US" sz="1200" b="0" i="1" dirty="0"/>
              <a:t>unless</a:t>
            </a:r>
            <a:r>
              <a:rPr lang="en-US" sz="1200" b="0" dirty="0"/>
              <a:t> context lends unusual significance)</a:t>
            </a:r>
          </a:p>
          <a:p>
            <a:pPr>
              <a:spcBef>
                <a:spcPts val="1500"/>
              </a:spcBef>
              <a:spcAft>
                <a:spcPts val="1200"/>
              </a:spcAft>
            </a:pPr>
            <a:r>
              <a:rPr lang="en-US" sz="1200" dirty="0">
                <a:solidFill>
                  <a:srgbClr val="F2D908"/>
                </a:solidFill>
              </a:rPr>
              <a:t>Generic c</a:t>
            </a:r>
            <a:r>
              <a:rPr lang="en-US" sz="1200" b="1" dirty="0">
                <a:solidFill>
                  <a:srgbClr val="F2D908"/>
                </a:solidFill>
              </a:rPr>
              <a:t>ircular memos </a:t>
            </a:r>
            <a:r>
              <a:rPr lang="en-US" sz="1200" dirty="0">
                <a:solidFill>
                  <a:srgbClr val="F2D908"/>
                </a:solidFill>
              </a:rPr>
              <a:t>from other offices</a:t>
            </a:r>
          </a:p>
          <a:p>
            <a:pPr>
              <a:spcBef>
                <a:spcPts val="150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F2D908"/>
                </a:solidFill>
              </a:rPr>
              <a:t>Correspondence</a:t>
            </a:r>
            <a:r>
              <a:rPr lang="en-US" sz="1200" dirty="0">
                <a:solidFill>
                  <a:srgbClr val="F2D908"/>
                </a:solidFill>
              </a:rPr>
              <a:t> </a:t>
            </a:r>
            <a:r>
              <a:rPr lang="en-US" sz="1200" b="0" dirty="0"/>
              <a:t>concerning travel </a:t>
            </a:r>
            <a:r>
              <a:rPr lang="en-US" sz="1200" b="0" i="1" dirty="0"/>
              <a:t>planning</a:t>
            </a:r>
          </a:p>
          <a:p>
            <a:pPr>
              <a:spcBef>
                <a:spcPts val="150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F2D908"/>
                </a:solidFill>
              </a:rPr>
              <a:t>Non-SDA</a:t>
            </a:r>
            <a:r>
              <a:rPr lang="en-US" sz="1200" dirty="0">
                <a:solidFill>
                  <a:srgbClr val="F2D908"/>
                </a:solidFill>
              </a:rPr>
              <a:t> </a:t>
            </a:r>
            <a:r>
              <a:rPr lang="en-US" sz="1200" dirty="0">
                <a:solidFill>
                  <a:schemeClr val="accent1"/>
                </a:solidFill>
              </a:rPr>
              <a:t>reports articles or other material </a:t>
            </a:r>
            <a:r>
              <a:rPr lang="en-US" sz="1200" b="0" dirty="0"/>
              <a:t>(as .pdfs, .doc or .</a:t>
            </a:r>
            <a:r>
              <a:rPr lang="en-US" sz="1200" b="0" dirty="0" err="1"/>
              <a:t>ppt</a:t>
            </a:r>
            <a:r>
              <a:rPr lang="en-US" sz="1200" b="0" dirty="0"/>
              <a:t> files, or whatever)</a:t>
            </a:r>
          </a:p>
          <a:p>
            <a:pPr>
              <a:spcBef>
                <a:spcPts val="1500"/>
              </a:spcBef>
              <a:spcAft>
                <a:spcPts val="1200"/>
              </a:spcAft>
            </a:pPr>
            <a:r>
              <a:rPr lang="en-US" sz="1200" b="1" dirty="0">
                <a:solidFill>
                  <a:srgbClr val="F2D908"/>
                </a:solidFill>
              </a:rPr>
              <a:t>Temporary financial records </a:t>
            </a:r>
            <a:r>
              <a:rPr lang="en-US" sz="1200" b="0" dirty="0"/>
              <a:t>– phone bills, purchase orders, monthly financial statements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1BEF0-F93D-1C44-ADAD-C79029635D9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2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846CE7D5-CF57-46EF-B807-FDD0502418D4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599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4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29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6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418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72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048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05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10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41C87-7AD9-4845-A077-840E4A0F3F06}" type="datetimeFigureOut">
              <a:rPr lang="bg-BG" smtClean="0"/>
              <a:t>29.05.19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961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9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54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7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74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6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15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4B58687-B4F1-7744-B2EA-4FEB3513586F}" type="datetimeFigureOut">
              <a:rPr lang="en-US" smtClean="0"/>
              <a:t>5/29/19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37E1D4A-7B1B-A241-8776-98FD1F75D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40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89" r:id="rId1"/>
    <p:sldLayoutId id="2147484190" r:id="rId2"/>
    <p:sldLayoutId id="2147484191" r:id="rId3"/>
    <p:sldLayoutId id="2147484192" r:id="rId4"/>
    <p:sldLayoutId id="2147484193" r:id="rId5"/>
    <p:sldLayoutId id="2147484194" r:id="rId6"/>
    <p:sldLayoutId id="2147484195" r:id="rId7"/>
    <p:sldLayoutId id="2147484196" r:id="rId8"/>
    <p:sldLayoutId id="2147484197" r:id="rId9"/>
    <p:sldLayoutId id="2147484198" r:id="rId10"/>
    <p:sldLayoutId id="2147484199" r:id="rId11"/>
    <p:sldLayoutId id="2147484200" r:id="rId12"/>
    <p:sldLayoutId id="2147484201" r:id="rId13"/>
    <p:sldLayoutId id="2147484202" r:id="rId14"/>
    <p:sldLayoutId id="2147484203" r:id="rId15"/>
    <p:sldLayoutId id="2147484204" r:id="rId16"/>
    <p:sldLayoutId id="214748420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14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7" Type="http://schemas.openxmlformats.org/officeDocument/2006/relationships/image" Target="../media/image1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87" y="1393046"/>
            <a:ext cx="10223727" cy="2992686"/>
          </a:xfrm>
        </p:spPr>
        <p:txBody>
          <a:bodyPr>
            <a:noAutofit/>
          </a:bodyPr>
          <a:lstStyle/>
          <a:p>
            <a:r>
              <a:rPr lang="en-US" sz="8000" dirty="0">
                <a:latin typeface="Tw Cen MT Condensed" charset="0"/>
                <a:ea typeface="Tw Cen MT Condensed" charset="0"/>
                <a:cs typeface="Tw Cen MT Condensed" charset="0"/>
              </a:rPr>
              <a:t>Electronic Records Management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671482"/>
            <a:ext cx="7197726" cy="1405467"/>
          </a:xfrm>
        </p:spPr>
        <p:txBody>
          <a:bodyPr>
            <a:normAutofit/>
          </a:bodyPr>
          <a:lstStyle/>
          <a:p>
            <a:r>
              <a:rPr lang="en-US" dirty="0"/>
              <a:t>Kenrie Hylton</a:t>
            </a:r>
          </a:p>
          <a:p>
            <a:r>
              <a:rPr lang="en-US" dirty="0"/>
              <a:t>Office of Archives Statistics &amp; Research</a:t>
            </a:r>
          </a:p>
          <a:p>
            <a:r>
              <a:rPr lang="en-US" dirty="0"/>
              <a:t>General Conference of Seventh-day Adventists</a:t>
            </a:r>
          </a:p>
        </p:txBody>
      </p:sp>
    </p:spTree>
    <p:extLst>
      <p:ext uri="{BB962C8B-B14F-4D97-AF65-F5344CB8AC3E}">
        <p14:creationId xmlns:p14="http://schemas.microsoft.com/office/powerpoint/2010/main" val="1592206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Records to Keep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608083"/>
            <a:ext cx="10178322" cy="35935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Emails relating to core organization practices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Records of meetings - emails that summarize meetings between individuals, or of ad hoc “working groups”, should be kept</a:t>
            </a:r>
          </a:p>
        </p:txBody>
      </p:sp>
    </p:spTree>
    <p:extLst>
      <p:ext uri="{BB962C8B-B14F-4D97-AF65-F5344CB8AC3E}">
        <p14:creationId xmlns:p14="http://schemas.microsoft.com/office/powerpoint/2010/main" val="23786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Records to Delete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065867"/>
            <a:ext cx="10178322" cy="35935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Routine requests for materials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Generic circulars (e.g. newsletters from other offices)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Travel planning</a:t>
            </a:r>
          </a:p>
          <a:p>
            <a:pPr lvl="1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Only final itinerary is necessary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Temporary financial records</a:t>
            </a:r>
          </a:p>
        </p:txBody>
      </p:sp>
    </p:spTree>
    <p:extLst>
      <p:ext uri="{BB962C8B-B14F-4D97-AF65-F5344CB8AC3E}">
        <p14:creationId xmlns:p14="http://schemas.microsoft.com/office/powerpoint/2010/main" val="87181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Records to Delete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065867"/>
            <a:ext cx="10178322" cy="3593591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Non-SDA related reports, articles, and other material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Routine Social Interactions or Emails about Scheduling</a:t>
            </a:r>
          </a:p>
          <a:p>
            <a:pPr lvl="1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“Are you free for lunch at 1.15 or 1.30?”, “I need to change our meeting to Wednesday”, etc.</a:t>
            </a:r>
            <a:endParaRPr lang="en-US" sz="3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Emails of a personal nature</a:t>
            </a:r>
          </a:p>
        </p:txBody>
      </p:sp>
    </p:spTree>
    <p:extLst>
      <p:ext uri="{BB962C8B-B14F-4D97-AF65-F5344CB8AC3E}">
        <p14:creationId xmlns:p14="http://schemas.microsoft.com/office/powerpoint/2010/main" val="376081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08" y="590951"/>
            <a:ext cx="10131425" cy="1456267"/>
          </a:xfrm>
        </p:spPr>
        <p:txBody>
          <a:bodyPr>
            <a:normAutofit/>
          </a:bodyPr>
          <a:lstStyle/>
          <a:p>
            <a:r>
              <a:rPr lang="en-US" sz="5400" dirty="0"/>
              <a:t>Priorities for Preservation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648698"/>
            <a:ext cx="10178322" cy="461835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Think of the archiving as the corporate memory.  And treat emails like letters… 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So, you should make sure you save emails: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portraying beginnings, changes, endings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dealing with cases, events, problems, or projects, which highlight the purpose and function of the organization</a:t>
            </a:r>
          </a:p>
          <a:p>
            <a:pPr marL="800100" lvl="1" indent="-342900">
              <a:spcAft>
                <a:spcPts val="600"/>
              </a:spcAft>
              <a:buFont typeface="Arial" pitchFamily="34" charset="0"/>
              <a:buChar char="•"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documenting its relationship with other denominational organizations</a:t>
            </a:r>
          </a:p>
        </p:txBody>
      </p:sp>
    </p:spTree>
    <p:extLst>
      <p:ext uri="{BB962C8B-B14F-4D97-AF65-F5344CB8AC3E}">
        <p14:creationId xmlns:p14="http://schemas.microsoft.com/office/powerpoint/2010/main" val="165203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Other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671" y="2368836"/>
            <a:ext cx="10178322" cy="359359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Properly use the CC and BCC fields when sending Email</a:t>
            </a:r>
          </a:p>
          <a:p>
            <a:pPr lvl="1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Avoid using CC to large groups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“Reply to All” only in cases where appropriate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Folders to Organize Email</a:t>
            </a:r>
          </a:p>
          <a:p>
            <a:pPr lvl="1"/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Examples: Conferences, Travel, Meetings,  ADCOM</a:t>
            </a:r>
          </a:p>
          <a:p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Do NOT click on links from unfamiliar senders</a:t>
            </a:r>
          </a:p>
        </p:txBody>
      </p:sp>
    </p:spTree>
    <p:extLst>
      <p:ext uri="{BB962C8B-B14F-4D97-AF65-F5344CB8AC3E}">
        <p14:creationId xmlns:p14="http://schemas.microsoft.com/office/powerpoint/2010/main" val="19916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Methods to Promote Email Policy &amp; 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2159877"/>
            <a:ext cx="10178322" cy="3593591"/>
          </a:xfrm>
        </p:spPr>
        <p:txBody>
          <a:bodyPr>
            <a:normAutofit/>
          </a:bodyPr>
          <a:lstStyle/>
          <a:p>
            <a:r>
              <a:rPr lang="en-US" sz="3200" dirty="0"/>
              <a:t>Schedule Periodic Staff Training</a:t>
            </a:r>
          </a:p>
          <a:p>
            <a:r>
              <a:rPr lang="en-US" sz="3200" dirty="0"/>
              <a:t>Include in New Employee Orientation Material &amp; Training</a:t>
            </a:r>
          </a:p>
          <a:p>
            <a:r>
              <a:rPr lang="en-US" sz="3200" dirty="0"/>
              <a:t>Include in Employee Handbook</a:t>
            </a:r>
          </a:p>
          <a:p>
            <a:r>
              <a:rPr lang="en-US" sz="3200" dirty="0"/>
              <a:t>Launch Awareness Campaign</a:t>
            </a:r>
          </a:p>
        </p:txBody>
      </p:sp>
    </p:spTree>
    <p:extLst>
      <p:ext uri="{BB962C8B-B14F-4D97-AF65-F5344CB8AC3E}">
        <p14:creationId xmlns:p14="http://schemas.microsoft.com/office/powerpoint/2010/main" val="9588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34289-9CCD-644A-9E54-9EA21F6DF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813" y="639097"/>
            <a:ext cx="5666281" cy="374663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cap="all" dirty="0">
                <a:latin typeface="+mj-lt"/>
              </a:rPr>
              <a:t>Media Records</a:t>
            </a:r>
            <a:br>
              <a:rPr lang="en-US" sz="5400" cap="all" dirty="0">
                <a:latin typeface="+mj-lt"/>
              </a:rPr>
            </a:br>
            <a:r>
              <a:rPr lang="en-US" sz="4400" cap="all" dirty="0"/>
              <a:t>(Digital Photos/ Audio/ Video)</a:t>
            </a:r>
            <a:endParaRPr lang="en-US" sz="5400" cap="all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D996A-2A4B-7A48-B053-30B2F03274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606" y="690853"/>
            <a:ext cx="5471927" cy="5471927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693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0"/>
            <a:ext cx="10622280" cy="1456267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latin typeface="Tw Cen MT Condensed" charset="0"/>
                <a:ea typeface="Tw Cen MT Condensed" charset="0"/>
                <a:cs typeface="Tw Cen MT Condensed" charset="0"/>
              </a:rPr>
              <a:t>TYPES OF DIGITAL MEDIA ASSETS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2231814"/>
            <a:ext cx="3251200" cy="325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480" y="1952414"/>
            <a:ext cx="3810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2457874"/>
            <a:ext cx="2799080" cy="2799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11201" y="5449511"/>
            <a:ext cx="32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venir Book" charset="0"/>
                <a:ea typeface="Avenir Book" charset="0"/>
                <a:cs typeface="Avenir Book" charset="0"/>
              </a:rPr>
              <a:t>Digital Photos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21480" y="5439248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Audio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34400" y="5483014"/>
            <a:ext cx="2799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Avenir Book" charset="0"/>
                <a:ea typeface="Avenir Book" charset="0"/>
                <a:cs typeface="Avenir Book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224117293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782" y="286603"/>
            <a:ext cx="11706003" cy="641049"/>
          </a:xfrm>
        </p:spPr>
        <p:txBody>
          <a:bodyPr>
            <a:noAutofit/>
          </a:bodyPr>
          <a:lstStyle/>
          <a:p>
            <a:pPr algn="ctr"/>
            <a:r>
              <a:rPr lang="en-US" sz="4800" spc="600" dirty="0">
                <a:latin typeface="Tw Cen MT Condensed" charset="0"/>
                <a:ea typeface="Tw Cen MT Condensed" charset="0"/>
                <a:cs typeface="Tw Cen MT Condensed" charset="0"/>
              </a:rPr>
              <a:t>Media Asset Organization Process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198783" y="1041593"/>
          <a:ext cx="11706002" cy="544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9887998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7F038C-12DA-6545-B2FF-04CD6FD53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647F038C-12DA-6545-B2FF-04CD6FD53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647F038C-12DA-6545-B2FF-04CD6FD53C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graphicEl>
                                              <a:dgm id="{647F038C-12DA-6545-B2FF-04CD6FD53C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E805EE7-14C4-3340-9059-74ACCA62B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graphicEl>
                                              <a:dgm id="{CE805EE7-14C4-3340-9059-74ACCA62B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CE805EE7-14C4-3340-9059-74ACCA62BB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CE805EE7-14C4-3340-9059-74ACCA62BB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D1990F-BEF1-114A-BD03-87F7AD992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24D1990F-BEF1-114A-BD03-87F7AD992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24D1990F-BEF1-114A-BD03-87F7AD992A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graphicEl>
                                              <a:dgm id="{24D1990F-BEF1-114A-BD03-87F7AD992A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FFC32D-0480-AB4D-9D88-ED600AEFD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4CFFC32D-0480-AB4D-9D88-ED600AEFD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4CFFC32D-0480-AB4D-9D88-ED600AEFDF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4CFFC32D-0480-AB4D-9D88-ED600AEFDFD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0AF662-E1C9-CA4C-BA85-BDC2DE32E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320AF662-E1C9-CA4C-BA85-BDC2DE32E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320AF662-E1C9-CA4C-BA85-BDC2DE32EC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graphicEl>
                                              <a:dgm id="{320AF662-E1C9-CA4C-BA85-BDC2DE32EC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FF7CDBB-8100-6D41-817B-A058DA841A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1FF7CDBB-8100-6D41-817B-A058DA841A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1FF7CDBB-8100-6D41-817B-A058DA841A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1FF7CDBB-8100-6D41-817B-A058DA841A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D6BF738-7D7F-F640-A3FE-1181E0560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D6BF738-7D7F-F640-A3FE-1181E0560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7D6BF738-7D7F-F640-A3FE-1181E0560E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graphicEl>
                                              <a:dgm id="{7D6BF738-7D7F-F640-A3FE-1181E0560E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gnetic Disk 6"/>
          <p:cNvSpPr/>
          <p:nvPr/>
        </p:nvSpPr>
        <p:spPr>
          <a:xfrm>
            <a:off x="2856585" y="3194137"/>
            <a:ext cx="1682600" cy="1127342"/>
          </a:xfrm>
          <a:prstGeom prst="flowChartMagneticDisk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w Cen MT Condensed" charset="0"/>
              <a:ea typeface="Tw Cen MT Condensed" charset="0"/>
              <a:cs typeface="Tw Cen MT Condensed" charset="0"/>
            </a:endParaRPr>
          </a:p>
          <a:p>
            <a:pPr algn="ctr"/>
            <a:br>
              <a:rPr lang="en-US" sz="2000" dirty="0"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sz="2000" dirty="0">
                <a:latin typeface="Tw Cen MT Condensed" charset="0"/>
                <a:ea typeface="Tw Cen MT Condensed" charset="0"/>
                <a:cs typeface="Tw Cen MT Condensed" charset="0"/>
              </a:rPr>
              <a:t>TOSS</a:t>
            </a:r>
          </a:p>
        </p:txBody>
      </p:sp>
      <p:sp>
        <p:nvSpPr>
          <p:cNvPr id="11" name="Magnetic Disk 10"/>
          <p:cNvSpPr/>
          <p:nvPr/>
        </p:nvSpPr>
        <p:spPr>
          <a:xfrm>
            <a:off x="2856585" y="2868460"/>
            <a:ext cx="1682600" cy="1127342"/>
          </a:xfrm>
          <a:prstGeom prst="flowChartMagneticDisk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2000" dirty="0"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sz="2000" dirty="0">
                <a:latin typeface="Tw Cen MT Condensed" charset="0"/>
                <a:ea typeface="Tw Cen MT Condensed" charset="0"/>
                <a:cs typeface="Tw Cen MT Condensed" charset="0"/>
              </a:rPr>
              <a:t>STORE</a:t>
            </a:r>
          </a:p>
        </p:txBody>
      </p:sp>
      <p:sp>
        <p:nvSpPr>
          <p:cNvPr id="12" name="Magnetic Disk 11"/>
          <p:cNvSpPr/>
          <p:nvPr/>
        </p:nvSpPr>
        <p:spPr>
          <a:xfrm>
            <a:off x="2856585" y="2242159"/>
            <a:ext cx="1682600" cy="112734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Tw Cen MT Condensed" charset="0"/>
                <a:ea typeface="Tw Cen MT Condensed" charset="0"/>
                <a:cs typeface="Tw Cen MT Condensed" charset="0"/>
              </a:rPr>
              <a:t>DIGITIZE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626952" y="2517731"/>
            <a:ext cx="2129425" cy="171606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w Cen MT Condensed" charset="0"/>
                <a:ea typeface="Tw Cen MT Condensed" charset="0"/>
                <a:cs typeface="Tw Cen MT Condensed" charset="0"/>
              </a:rPr>
              <a:t>AUDIT</a:t>
            </a:r>
          </a:p>
        </p:txBody>
      </p:sp>
      <p:sp>
        <p:nvSpPr>
          <p:cNvPr id="15" name="Right Arrow 14"/>
          <p:cNvSpPr/>
          <p:nvPr/>
        </p:nvSpPr>
        <p:spPr>
          <a:xfrm rot="20376215">
            <a:off x="4620670" y="1931900"/>
            <a:ext cx="1189973" cy="513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672859" y="3194137"/>
            <a:ext cx="1189973" cy="513567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318309">
            <a:off x="4571106" y="4234122"/>
            <a:ext cx="1189973" cy="513567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4242" y="4822520"/>
            <a:ext cx="1241468" cy="12414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7419" y="1174141"/>
            <a:ext cx="1564407" cy="153443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281" y="2708579"/>
            <a:ext cx="1612900" cy="1612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2617" y="1032500"/>
            <a:ext cx="1390390" cy="1390390"/>
          </a:xfrm>
          <a:prstGeom prst="rect">
            <a:avLst/>
          </a:prstGeom>
        </p:spPr>
      </p:pic>
      <p:sp>
        <p:nvSpPr>
          <p:cNvPr id="25" name="Right Arrow 24"/>
          <p:cNvSpPr/>
          <p:nvPr/>
        </p:nvSpPr>
        <p:spPr>
          <a:xfrm>
            <a:off x="7333208" y="1740638"/>
            <a:ext cx="767199" cy="513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5662415" y="6063988"/>
            <a:ext cx="847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w Cen MT Condensed" charset="0"/>
                <a:ea typeface="Tw Cen MT Condensed" charset="0"/>
                <a:cs typeface="Tw Cen MT Condensed" charset="0"/>
              </a:rPr>
              <a:t>TRASH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945905" y="4115847"/>
            <a:ext cx="16707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w Cen MT Condensed" charset="0"/>
                <a:ea typeface="Tw Cen MT Condensed" charset="0"/>
                <a:cs typeface="Tw Cen MT Condensed" charset="0"/>
              </a:rPr>
              <a:t>PHYSICAL STORAGE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59419" y="2236619"/>
            <a:ext cx="8479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w Cen MT Condensed" charset="0"/>
                <a:ea typeface="Tw Cen MT Condensed" charset="0"/>
                <a:cs typeface="Tw Cen MT Condensed" charset="0"/>
              </a:rPr>
              <a:t>SCAN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417317" y="2605775"/>
            <a:ext cx="1704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latin typeface="Tw Cen MT Condensed" charset="0"/>
                <a:ea typeface="Tw Cen MT Condensed" charset="0"/>
                <a:cs typeface="Tw Cen MT Condensed" charset="0"/>
              </a:rPr>
              <a:t>DIGITAL STORAGE</a:t>
            </a:r>
            <a:endParaRPr lang="en-US" sz="2000" dirty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8170509" y="1117346"/>
            <a:ext cx="1535172" cy="1535172"/>
          </a:xfrm>
          <a:prstGeom prst="rect">
            <a:avLst/>
          </a:prstGeom>
        </p:spPr>
      </p:pic>
      <p:sp>
        <p:nvSpPr>
          <p:cNvPr id="31" name="Right Arrow 30"/>
          <p:cNvSpPr/>
          <p:nvPr/>
        </p:nvSpPr>
        <p:spPr>
          <a:xfrm>
            <a:off x="9775783" y="1710046"/>
            <a:ext cx="767199" cy="5135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8097483" y="2605775"/>
            <a:ext cx="17046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w Cen MT Condensed" charset="0"/>
                <a:ea typeface="Tw Cen MT Condensed" charset="0"/>
                <a:cs typeface="Tw Cen MT Condensed" charset="0"/>
              </a:rPr>
              <a:t>PROCESSING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198782" y="286603"/>
            <a:ext cx="11706003" cy="641049"/>
          </a:xfrm>
        </p:spPr>
        <p:txBody>
          <a:bodyPr>
            <a:noAutofit/>
          </a:bodyPr>
          <a:lstStyle/>
          <a:p>
            <a:pPr algn="ctr"/>
            <a:r>
              <a:rPr lang="en-US" sz="4800" spc="600" dirty="0">
                <a:latin typeface="Tw Cen MT Condensed" charset="0"/>
                <a:ea typeface="Tw Cen MT Condensed" charset="0"/>
                <a:cs typeface="Tw Cen MT Condensed" charset="0"/>
              </a:rPr>
              <a:t>Media Asset Organization Process</a:t>
            </a:r>
          </a:p>
        </p:txBody>
      </p:sp>
      <p:sp>
        <p:nvSpPr>
          <p:cNvPr id="35" name="Bent Arrow 34"/>
          <p:cNvSpPr/>
          <p:nvPr/>
        </p:nvSpPr>
        <p:spPr>
          <a:xfrm rot="10800000">
            <a:off x="7616697" y="3106891"/>
            <a:ext cx="1432051" cy="554582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3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609600"/>
            <a:ext cx="10622280" cy="1456267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latin typeface="Tw Cen MT Condensed" charset="0"/>
                <a:ea typeface="Tw Cen MT Condensed" charset="0"/>
                <a:cs typeface="Tw Cen MT Condensed" charset="0"/>
              </a:rPr>
              <a:t>ELECTRONIC RECORDS MANAGEMENT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00" y="2457874"/>
            <a:ext cx="2799080" cy="27990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0076" y="1952414"/>
            <a:ext cx="3810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332" y="2457874"/>
            <a:ext cx="2799080" cy="27990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6772" y="5449511"/>
            <a:ext cx="325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Documents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10076" y="5439248"/>
            <a:ext cx="38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Digital Media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582332" y="5483014"/>
            <a:ext cx="2799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87765014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031" y="143608"/>
            <a:ext cx="11342077" cy="858715"/>
          </a:xfrm>
        </p:spPr>
        <p:txBody>
          <a:bodyPr>
            <a:noAutofit/>
          </a:bodyPr>
          <a:lstStyle/>
          <a:p>
            <a:pPr algn="ctr"/>
            <a:r>
              <a:rPr lang="en-US" sz="4400">
                <a:latin typeface="Tw Cen MT Condensed" charset="0"/>
                <a:ea typeface="Tw Cen MT Condensed" charset="0"/>
                <a:cs typeface="Tw Cen MT Condensed" charset="0"/>
              </a:rPr>
              <a:t>STEPS TO IMPLEMENTING A DIGITAL ASSET MANAGEMENT SYSTEM</a:t>
            </a:r>
            <a:endParaRPr lang="en-US" sz="4400" dirty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85800" y="1362808"/>
          <a:ext cx="10928838" cy="4428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551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2142067"/>
            <a:ext cx="11064239" cy="3649133"/>
          </a:xfrm>
        </p:spPr>
        <p:txBody>
          <a:bodyPr>
            <a:normAutofit lnSpcReduction="10000"/>
          </a:bodyPr>
          <a:lstStyle/>
          <a:p>
            <a:pPr>
              <a:buFont typeface="Wingdings" charset="2"/>
              <a:buChar char="§"/>
            </a:pPr>
            <a:r>
              <a:rPr lang="en-US" sz="3200" dirty="0"/>
              <a:t> Conduct a thorough content audit of digital assets</a:t>
            </a:r>
          </a:p>
          <a:p>
            <a:pPr>
              <a:buFont typeface="Wingdings" charset="2"/>
              <a:buChar char="§"/>
            </a:pPr>
            <a:r>
              <a:rPr lang="en-US" sz="3200" dirty="0"/>
              <a:t> How many files do you have?</a:t>
            </a:r>
          </a:p>
          <a:p>
            <a:pPr>
              <a:buFont typeface="Wingdings" charset="2"/>
              <a:buChar char="§"/>
            </a:pPr>
            <a:r>
              <a:rPr lang="en-US" sz="3200" dirty="0"/>
              <a:t> How much digital storage space do they use?</a:t>
            </a:r>
          </a:p>
          <a:p>
            <a:pPr>
              <a:buFont typeface="Wingdings" charset="2"/>
              <a:buChar char="§"/>
            </a:pPr>
            <a:r>
              <a:rPr lang="en-US" sz="3200" dirty="0"/>
              <a:t> What types of files do you have?</a:t>
            </a:r>
          </a:p>
          <a:p>
            <a:pPr>
              <a:buFont typeface="Wingdings" charset="2"/>
              <a:buChar char="§"/>
            </a:pPr>
            <a:r>
              <a:rPr lang="en-US" sz="3200" dirty="0"/>
              <a:t> Where are the files stored?</a:t>
            </a:r>
          </a:p>
          <a:p>
            <a:pPr>
              <a:buFont typeface="Wingdings" charset="2"/>
              <a:buChar char="§"/>
            </a:pPr>
            <a:r>
              <a:rPr lang="en-US" sz="3200" dirty="0"/>
              <a:t> Who needs access?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5802" y="370711"/>
            <a:ext cx="10497310" cy="964313"/>
            <a:chOff x="3657" y="1328517"/>
            <a:chExt cx="2614515" cy="1771356"/>
          </a:xfrm>
        </p:grpSpPr>
        <p:sp>
          <p:nvSpPr>
            <p:cNvPr id="5" name="Rounded Rectangle 4"/>
            <p:cNvSpPr/>
            <p:nvPr/>
          </p:nvSpPr>
          <p:spPr>
            <a:xfrm>
              <a:off x="3657" y="1328517"/>
              <a:ext cx="2614515" cy="177135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90127" y="1414987"/>
              <a:ext cx="2441575" cy="1598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spc="300" dirty="0">
                  <a:latin typeface="Tw Cen MT Condensed" charset="0"/>
                  <a:ea typeface="Tw Cen MT Condensed" charset="0"/>
                  <a:cs typeface="Tw Cen MT Condensed" charset="0"/>
                </a:rPr>
                <a:t>AUDIT EXISTING COLLECTION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7508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85802" y="370711"/>
            <a:ext cx="10497310" cy="964313"/>
            <a:chOff x="3657" y="1328517"/>
            <a:chExt cx="2614515" cy="1771356"/>
          </a:xfrm>
        </p:grpSpPr>
        <p:sp>
          <p:nvSpPr>
            <p:cNvPr id="5" name="Rounded Rectangle 4"/>
            <p:cNvSpPr/>
            <p:nvPr/>
          </p:nvSpPr>
          <p:spPr>
            <a:xfrm>
              <a:off x="3657" y="1328517"/>
              <a:ext cx="2614515" cy="177135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90127" y="1414987"/>
              <a:ext cx="2441575" cy="1598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spc="300" dirty="0">
                  <a:latin typeface="Tw Cen MT Condensed" charset="0"/>
                  <a:ea typeface="Tw Cen MT Condensed" charset="0"/>
                  <a:cs typeface="Tw Cen MT Condensed" charset="0"/>
                </a:rPr>
                <a:t>AUDIT EXISTING COLLECTION</a:t>
              </a:r>
            </a:p>
          </p:txBody>
        </p:sp>
      </p:grp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</p:nvPr>
        </p:nvGraphicFramePr>
        <p:xfrm>
          <a:off x="685802" y="1715240"/>
          <a:ext cx="6366353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21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1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0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Media Type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File Type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Number of Files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Total File Size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Photo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TIFF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1000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200 GB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Photo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JPG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 GB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Photo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PNG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800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 GB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Video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MKV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270 GB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Audio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MP3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85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300</a:t>
                      </a:r>
                      <a:r>
                        <a:rPr lang="it-IT" sz="2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MB</a:t>
                      </a:r>
                      <a:endParaRPr lang="it-IT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75323" y="1715240"/>
          <a:ext cx="350778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77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9939">
                <a:tc>
                  <a:txBody>
                    <a:bodyPr/>
                    <a:lstStyle/>
                    <a:p>
                      <a:r>
                        <a:rPr lang="en-US" dirty="0"/>
                        <a:t>Location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75101">
                <a:tc>
                  <a:txBody>
                    <a:bodyPr/>
                    <a:lstStyle/>
                    <a:p>
                      <a:r>
                        <a:rPr lang="en-US" dirty="0"/>
                        <a:t>P:\Photos</a:t>
                      </a:r>
                    </a:p>
                    <a:p>
                      <a:r>
                        <a:rPr lang="en-US" dirty="0"/>
                        <a:t>C:\Documents\Pictures</a:t>
                      </a:r>
                    </a:p>
                    <a:p>
                      <a:r>
                        <a:rPr lang="en-US" dirty="0"/>
                        <a:t>D:\Photo</a:t>
                      </a:r>
                      <a:r>
                        <a:rPr lang="en-US" baseline="0" dirty="0"/>
                        <a:t> Collection</a:t>
                      </a:r>
                    </a:p>
                    <a:p>
                      <a:r>
                        <a:rPr lang="en-US" baseline="0" dirty="0"/>
                        <a:t>C:\Documents\Ellen White Photos</a:t>
                      </a:r>
                    </a:p>
                    <a:p>
                      <a:r>
                        <a:rPr lang="en-US" baseline="0" dirty="0"/>
                        <a:t>C:\Backup\</a:t>
                      </a:r>
                      <a:r>
                        <a:rPr lang="en-US" baseline="0" dirty="0" err="1"/>
                        <a:t>Adventist_Images</a:t>
                      </a:r>
                      <a:endParaRPr lang="en-US" baseline="0" dirty="0"/>
                    </a:p>
                    <a:p>
                      <a:r>
                        <a:rPr lang="en-US" baseline="0" dirty="0"/>
                        <a:t>D:\Sermons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685802" y="4649539"/>
          <a:ext cx="6366354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21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User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Access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James</a:t>
                      </a:r>
                      <a:r>
                        <a:rPr lang="en-US" baseline="0" dirty="0"/>
                        <a:t> White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</a:t>
                      </a:r>
                      <a:r>
                        <a:rPr lang="en-US" baseline="0" dirty="0"/>
                        <a:t> Access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Benjamin Franklin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Ellen</a:t>
                      </a:r>
                      <a:r>
                        <a:rPr lang="en-US" baseline="0" dirty="0"/>
                        <a:t> White Collection</a:t>
                      </a:r>
                    </a:p>
                    <a:p>
                      <a:r>
                        <a:rPr lang="en-US" baseline="0" dirty="0"/>
                        <a:t>Adventist Buildings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Read Only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Read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Rebekah</a:t>
                      </a:r>
                      <a:r>
                        <a:rPr lang="en-US" baseline="0" dirty="0"/>
                        <a:t> Moore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Audio Collection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Full 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EB61F0AA-C728-4419-AFD4-770A74236E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4087013"/>
              </p:ext>
            </p:extLst>
          </p:nvPr>
        </p:nvGraphicFramePr>
        <p:xfrm>
          <a:off x="7214817" y="4064000"/>
          <a:ext cx="228155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5E9C1A7-41E3-4CF7-87DF-5F9467E9F6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1200386"/>
              </p:ext>
            </p:extLst>
          </p:nvPr>
        </p:nvGraphicFramePr>
        <p:xfrm>
          <a:off x="9496372" y="4065339"/>
          <a:ext cx="217043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4184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charset="2"/>
              <a:buChar char="§"/>
            </a:pPr>
            <a:r>
              <a:rPr lang="en-US" sz="3200" dirty="0"/>
              <a:t>Estimate Digital Storage Space Needs</a:t>
            </a:r>
          </a:p>
          <a:p>
            <a:pPr>
              <a:buFont typeface="Wingdings" charset="2"/>
              <a:buChar char="§"/>
            </a:pPr>
            <a:r>
              <a:rPr lang="en-US" sz="3200" dirty="0"/>
              <a:t>Prepare a list of Requirements for Software</a:t>
            </a:r>
          </a:p>
          <a:p>
            <a:pPr lvl="1">
              <a:buFont typeface="Wingdings" charset="2"/>
              <a:buChar char="§"/>
            </a:pPr>
            <a:r>
              <a:rPr lang="en-US" sz="2800" dirty="0"/>
              <a:t>What functions are essential?</a:t>
            </a:r>
          </a:p>
          <a:p>
            <a:pPr lvl="1">
              <a:buFont typeface="Wingdings" charset="2"/>
              <a:buChar char="§"/>
            </a:pPr>
            <a:r>
              <a:rPr lang="en-US" sz="2800" dirty="0"/>
              <a:t>What additional features would be desired?</a:t>
            </a:r>
            <a:r>
              <a:rPr lang="en-US" sz="3200" dirty="0"/>
              <a:t>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85801" y="373825"/>
            <a:ext cx="10506455" cy="991745"/>
            <a:chOff x="2772659" y="1166788"/>
            <a:chExt cx="2614515" cy="1933085"/>
          </a:xfrm>
        </p:grpSpPr>
        <p:sp>
          <p:nvSpPr>
            <p:cNvPr id="5" name="Rounded Rectangle 4"/>
            <p:cNvSpPr/>
            <p:nvPr/>
          </p:nvSpPr>
          <p:spPr>
            <a:xfrm>
              <a:off x="2772659" y="1166788"/>
              <a:ext cx="2614515" cy="1933085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2859129" y="1414987"/>
              <a:ext cx="2441575" cy="1598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spc="300" dirty="0">
                  <a:latin typeface="Tw Cen MT Condensed" charset="0"/>
                  <a:ea typeface="Tw Cen MT Condensed" charset="0"/>
                  <a:cs typeface="Tw Cen MT Condensed" charset="0"/>
                </a:rPr>
                <a:t>DETERMINE 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8740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71" y="1981200"/>
            <a:ext cx="11448288" cy="1577788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/>
              <a:t>How much digital storage space will you need?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471" y="4043083"/>
            <a:ext cx="11378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Font typeface="Wingdings" charset="2"/>
              <a:buChar char="§"/>
            </a:pPr>
            <a:r>
              <a:rPr lang="en-US" sz="3600" dirty="0"/>
              <a:t> How much digital storage is currently being used?</a:t>
            </a:r>
          </a:p>
          <a:p>
            <a:pPr lvl="1">
              <a:buFont typeface="Wingdings" charset="2"/>
              <a:buChar char="§"/>
            </a:pPr>
            <a:r>
              <a:rPr lang="en-US" sz="3600" dirty="0"/>
              <a:t> How much more will be needed for future additions?</a:t>
            </a:r>
          </a:p>
          <a:p>
            <a:endParaRPr lang="en-US" sz="24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85801" y="373825"/>
            <a:ext cx="10506455" cy="991745"/>
            <a:chOff x="2772659" y="1166788"/>
            <a:chExt cx="2614515" cy="1933085"/>
          </a:xfrm>
        </p:grpSpPr>
        <p:sp>
          <p:nvSpPr>
            <p:cNvPr id="11" name="Rounded Rectangle 10"/>
            <p:cNvSpPr/>
            <p:nvPr/>
          </p:nvSpPr>
          <p:spPr>
            <a:xfrm>
              <a:off x="2772659" y="1166788"/>
              <a:ext cx="2614515" cy="1933085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2859129" y="1414987"/>
              <a:ext cx="2441575" cy="1598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spc="300" dirty="0">
                  <a:latin typeface="Tw Cen MT Condensed" charset="0"/>
                  <a:ea typeface="Tw Cen MT Condensed" charset="0"/>
                  <a:cs typeface="Tw Cen MT Condensed" charset="0"/>
                </a:rPr>
                <a:t>DETERMINE 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14820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20969" y="1178314"/>
          <a:ext cx="7244008" cy="24307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81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441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all" dirty="0">
                          <a:effectLst/>
                          <a:latin typeface="+mj-lt"/>
                        </a:rPr>
                        <a:t>300 DPI PRINT SCANS:</a:t>
                      </a:r>
                      <a:endParaRPr lang="en-US" sz="3200" dirty="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61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j-lt"/>
                        </a:rPr>
                        <a:t> 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j-lt"/>
                        </a:rPr>
                        <a:t>Pixel Dimensions</a:t>
                      </a:r>
                      <a:endParaRPr lang="en-US" sz="3200" b="1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>
                          <a:effectLst/>
                          <a:latin typeface="+mj-lt"/>
                        </a:rPr>
                        <a:t>JPEG File Size</a:t>
                      </a:r>
                      <a:endParaRPr lang="en-US" sz="3200" b="1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effectLst/>
                          <a:latin typeface="+mj-lt"/>
                        </a:rPr>
                        <a:t>TIFF File Size</a:t>
                      </a:r>
                      <a:endParaRPr lang="en-US" sz="3200" b="1" dirty="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31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all">
                          <a:effectLst/>
                          <a:latin typeface="+mj-lt"/>
                        </a:rPr>
                        <a:t>3 X 5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900 x 1500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650 KB - 1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3.9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31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all">
                          <a:effectLst/>
                          <a:latin typeface="+mj-lt"/>
                        </a:rPr>
                        <a:t>4 X 6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1200 x 1800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1.1 MB - 1.6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6.3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31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all">
                          <a:effectLst/>
                          <a:latin typeface="+mj-lt"/>
                        </a:rPr>
                        <a:t>5 X 7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1500 x 2100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1.6 MB - 2.3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9.2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831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all">
                          <a:effectLst/>
                          <a:latin typeface="+mj-lt"/>
                        </a:rPr>
                        <a:t>8 X 10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2400 x 3000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3.2 - 4.5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21.2 MB</a:t>
                      </a:r>
                      <a:endParaRPr lang="en-US" sz="3200" dirty="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20969" y="3801352"/>
          <a:ext cx="7244008" cy="2430780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8110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10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10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1100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 gridSpan="4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all" dirty="0">
                          <a:effectLst/>
                          <a:latin typeface="+mj-lt"/>
                        </a:rPr>
                        <a:t>600 DPI PRINT SCANS:</a:t>
                      </a:r>
                      <a:endParaRPr lang="en-US" sz="3200" dirty="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+mj-lt"/>
                        </a:rPr>
                        <a:t> 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Pixel Dimensions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JPEG File Size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TIFF File Size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all">
                          <a:effectLst/>
                          <a:latin typeface="+mj-lt"/>
                        </a:rPr>
                        <a:t>3 X 5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1800 x 3000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2.4 MB - 3.5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15.8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all">
                          <a:effectLst/>
                          <a:latin typeface="+mj-lt"/>
                        </a:rPr>
                        <a:t>4 X 6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2400 x 3600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3.6 MB - 5.2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25.3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all">
                          <a:effectLst/>
                          <a:latin typeface="+mj-lt"/>
                        </a:rPr>
                        <a:t>5 X 7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3000 x 4200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4.8 MB - 6.9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36.9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cap="all">
                          <a:effectLst/>
                          <a:latin typeface="+mj-lt"/>
                        </a:rPr>
                        <a:t>8 X 10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4800 x 6000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+mj-lt"/>
                        </a:rPr>
                        <a:t>9.1 MB - 14.3 MB</a:t>
                      </a:r>
                      <a:endParaRPr lang="en-US" sz="320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84.4 MB</a:t>
                      </a:r>
                      <a:endParaRPr lang="en-US" sz="3200" dirty="0">
                        <a:effectLst/>
                        <a:latin typeface="+mj-lt"/>
                        <a:ea typeface="Calibri" charset="0"/>
                        <a:cs typeface="Times New Roman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20968" y="228600"/>
            <a:ext cx="7244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w Cen MT Condensed" charset="0"/>
                <a:ea typeface="Tw Cen MT Condensed" charset="0"/>
                <a:cs typeface="Tw Cen MT Condensed" charset="0"/>
              </a:rPr>
              <a:t>Photo File </a:t>
            </a:r>
            <a:r>
              <a:rPr lang="en-US" sz="4400">
                <a:latin typeface="Tw Cen MT Condensed" charset="0"/>
                <a:ea typeface="Tw Cen MT Condensed" charset="0"/>
                <a:cs typeface="Tw Cen MT Condensed" charset="0"/>
              </a:rPr>
              <a:t>Size Estimates</a:t>
            </a:r>
            <a:endParaRPr lang="en-US" sz="4400" dirty="0"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631" y="1824645"/>
            <a:ext cx="3276600" cy="378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51631" y="1178314"/>
            <a:ext cx="3033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+mj-lt"/>
              </a:rPr>
              <a:t>Approximately 85GB for every 1,000 photos (600dpi 8 x 10)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651631" y="5609245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+mj-lt"/>
              </a:rPr>
              <a:t>Video varies by format and compression (2GB </a:t>
            </a:r>
            <a:r>
              <a:rPr lang="mr-IN" sz="1400" dirty="0">
                <a:latin typeface="+mj-lt"/>
              </a:rPr>
              <a:t>–</a:t>
            </a:r>
            <a:r>
              <a:rPr lang="en-US" sz="1400" dirty="0">
                <a:latin typeface="+mj-lt"/>
              </a:rPr>
              <a:t> 1TB per hour of video)</a:t>
            </a:r>
          </a:p>
        </p:txBody>
      </p:sp>
    </p:spTree>
    <p:extLst>
      <p:ext uri="{BB962C8B-B14F-4D97-AF65-F5344CB8AC3E}">
        <p14:creationId xmlns:p14="http://schemas.microsoft.com/office/powerpoint/2010/main" val="391560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2677"/>
            <a:ext cx="12192000" cy="691067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1" y="326823"/>
            <a:ext cx="10131425" cy="1456267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Sample Requirements for </a:t>
            </a:r>
            <a:br>
              <a:rPr lang="en-US" sz="5400" dirty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</a:br>
            <a:r>
              <a:rPr lang="en-US" sz="5400" dirty="0">
                <a:solidFill>
                  <a:schemeClr val="bg1"/>
                </a:solidFill>
                <a:latin typeface="Tw Cen MT Condensed" charset="0"/>
                <a:ea typeface="Tw Cen MT Condensed" charset="0"/>
                <a:cs typeface="Tw Cen MT Condensed" charset="0"/>
              </a:rPr>
              <a:t>Digital asset management system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973670" y="2069354"/>
            <a:ext cx="4709054" cy="57626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Must Haves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85801" y="2729639"/>
            <a:ext cx="4996923" cy="3958032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Metadata Management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Embed Metadata Within Photos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Facilitates Multiple Users over Network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Filtered Search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Batch Editing of Properties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Batch Rename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Manage Audio/Video Files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Security/Permissions</a:t>
            </a:r>
          </a:p>
          <a:p>
            <a:pPr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Broad File Format Support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712216" y="2064205"/>
            <a:ext cx="4722813" cy="576262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Would Like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39695" y="2626434"/>
            <a:ext cx="4995334" cy="393572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700"/>
              </a:spcAft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Categorization </a:t>
            </a:r>
          </a:p>
          <a:p>
            <a:pPr>
              <a:lnSpc>
                <a:spcPct val="120000"/>
              </a:lnSpc>
              <a:spcAft>
                <a:spcPts val="700"/>
              </a:spcAft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Watermarking</a:t>
            </a:r>
          </a:p>
          <a:p>
            <a:pPr>
              <a:lnSpc>
                <a:spcPct val="120000"/>
              </a:lnSpc>
              <a:spcAft>
                <a:spcPts val="700"/>
              </a:spcAft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Image Editing Tools</a:t>
            </a:r>
          </a:p>
          <a:p>
            <a:pPr>
              <a:lnSpc>
                <a:spcPct val="120000"/>
              </a:lnSpc>
              <a:spcAft>
                <a:spcPts val="700"/>
              </a:spcAft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Multiple Catalogs</a:t>
            </a:r>
          </a:p>
          <a:p>
            <a:pPr>
              <a:lnSpc>
                <a:spcPct val="120000"/>
              </a:lnSpc>
              <a:spcAft>
                <a:spcPts val="700"/>
              </a:spcAft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Keyword Search</a:t>
            </a:r>
          </a:p>
          <a:p>
            <a:pPr>
              <a:lnSpc>
                <a:spcPct val="120000"/>
              </a:lnSpc>
              <a:spcAft>
                <a:spcPts val="700"/>
              </a:spcAft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Social Media Sharing</a:t>
            </a:r>
          </a:p>
          <a:p>
            <a:pPr>
              <a:lnSpc>
                <a:spcPct val="120000"/>
              </a:lnSpc>
              <a:spcAft>
                <a:spcPts val="700"/>
              </a:spcAft>
              <a:buFont typeface="Wingdings" charset="2"/>
              <a:buChar char="§"/>
            </a:pPr>
            <a:r>
              <a:rPr lang="en-US" sz="20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Website Gallery Publishing</a:t>
            </a:r>
          </a:p>
          <a:p>
            <a:pPr>
              <a:lnSpc>
                <a:spcPct val="120000"/>
              </a:lnSpc>
              <a:spcAft>
                <a:spcPts val="700"/>
              </a:spcAft>
            </a:pPr>
            <a:endParaRPr lang="en-US" sz="2000" dirty="0">
              <a:solidFill>
                <a:schemeClr val="bg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40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214282"/>
            <a:ext cx="10561522" cy="4069978"/>
          </a:xfrm>
        </p:spPr>
        <p:txBody>
          <a:bodyPr>
            <a:noAutofit/>
          </a:bodyPr>
          <a:lstStyle/>
          <a:p>
            <a:r>
              <a:rPr lang="en-US" sz="3200" dirty="0"/>
              <a:t>Methods of Inputting Metadata</a:t>
            </a:r>
          </a:p>
          <a:p>
            <a:r>
              <a:rPr lang="en-US" sz="3200" dirty="0"/>
              <a:t>Ability to Scale (Assets and Users)</a:t>
            </a:r>
          </a:p>
          <a:p>
            <a:r>
              <a:rPr lang="en-US" sz="3200" dirty="0"/>
              <a:t>Customizable</a:t>
            </a:r>
          </a:p>
          <a:p>
            <a:r>
              <a:rPr lang="en-US" sz="3200" dirty="0"/>
              <a:t>Grouping &amp; Cataloging Options</a:t>
            </a:r>
          </a:p>
          <a:p>
            <a:r>
              <a:rPr lang="en-US" sz="3200" dirty="0"/>
              <a:t>Interoperability with Other Systems</a:t>
            </a:r>
          </a:p>
          <a:p>
            <a:r>
              <a:rPr lang="en-US" sz="3200" dirty="0"/>
              <a:t>Audio/Video Management Capabilities</a:t>
            </a:r>
          </a:p>
          <a:p>
            <a:endParaRPr lang="en-US" sz="3200" dirty="0"/>
          </a:p>
        </p:txBody>
      </p:sp>
      <p:grpSp>
        <p:nvGrpSpPr>
          <p:cNvPr id="5" name="Group 4"/>
          <p:cNvGrpSpPr/>
          <p:nvPr/>
        </p:nvGrpSpPr>
        <p:grpSpPr>
          <a:xfrm>
            <a:off x="292608" y="453684"/>
            <a:ext cx="11329415" cy="799044"/>
            <a:chOff x="5541662" y="1328517"/>
            <a:chExt cx="2614515" cy="1771356"/>
          </a:xfrm>
        </p:grpSpPr>
        <p:sp>
          <p:nvSpPr>
            <p:cNvPr id="6" name="Rounded Rectangle 5"/>
            <p:cNvSpPr/>
            <p:nvPr/>
          </p:nvSpPr>
          <p:spPr>
            <a:xfrm>
              <a:off x="5541662" y="1328517"/>
              <a:ext cx="2614515" cy="177135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628132" y="1414987"/>
              <a:ext cx="2441575" cy="1598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spc="300" dirty="0">
                  <a:latin typeface="Tw Cen MT Condensed" charset="0"/>
                  <a:ea typeface="Tw Cen MT Condensed" charset="0"/>
                  <a:cs typeface="Tw Cen MT Condensed" charset="0"/>
                </a:rPr>
                <a:t>REVIEW &amp; SELECT SOFTWARE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292609" y="1248583"/>
            <a:ext cx="11329414" cy="69534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cap="none">
                <a:solidFill>
                  <a:schemeClr val="tx1">
                    <a:lumMod val="9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rPr>
              <a:t>Considerations When Selecting a Digital Asset Management System</a:t>
            </a:r>
            <a:endParaRPr lang="en-US" sz="2800" cap="none" dirty="0">
              <a:solidFill>
                <a:schemeClr val="tx1">
                  <a:lumMod val="95000"/>
                </a:schemeClr>
              </a:solidFill>
              <a:latin typeface="Tw Cen MT Condensed" charset="0"/>
              <a:ea typeface="Tw Cen MT Condensed" charset="0"/>
              <a:cs typeface="Tw Cen MT Condensed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911586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609" y="1248583"/>
            <a:ext cx="11329414" cy="695343"/>
          </a:xfrm>
        </p:spPr>
        <p:txBody>
          <a:bodyPr>
            <a:noAutofit/>
          </a:bodyPr>
          <a:lstStyle/>
          <a:p>
            <a:pPr algn="ctr"/>
            <a:r>
              <a:rPr lang="en-US" sz="2800" cap="none">
                <a:solidFill>
                  <a:schemeClr val="tx1">
                    <a:lumMod val="9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rPr>
              <a:t>Considerations </a:t>
            </a:r>
            <a:r>
              <a:rPr lang="en-US" sz="2800" cap="none" dirty="0">
                <a:solidFill>
                  <a:schemeClr val="tx1">
                    <a:lumMod val="9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rPr>
              <a:t>When </a:t>
            </a:r>
            <a:r>
              <a:rPr lang="en-US" sz="2800" cap="none">
                <a:solidFill>
                  <a:schemeClr val="tx1">
                    <a:lumMod val="9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rPr>
              <a:t>Selecting a </a:t>
            </a:r>
            <a:r>
              <a:rPr lang="en-US" sz="2800" cap="none" dirty="0">
                <a:solidFill>
                  <a:schemeClr val="tx1">
                    <a:lumMod val="95000"/>
                  </a:schemeClr>
                </a:solidFill>
                <a:latin typeface="Tw Cen MT Condensed" charset="0"/>
                <a:ea typeface="Tw Cen MT Condensed" charset="0"/>
                <a:cs typeface="Tw Cen MT Condensed" charset="0"/>
              </a:rPr>
              <a:t>Digital Asset Management System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7306" y="2115672"/>
            <a:ext cx="10580018" cy="4168588"/>
          </a:xfrm>
        </p:spPr>
        <p:txBody>
          <a:bodyPr>
            <a:normAutofit/>
          </a:bodyPr>
          <a:lstStyle/>
          <a:p>
            <a:r>
              <a:rPr lang="en-US" sz="3200" dirty="0"/>
              <a:t>Search Functionality</a:t>
            </a:r>
          </a:p>
          <a:p>
            <a:pPr lvl="1"/>
            <a:r>
              <a:rPr lang="en-US" sz="2000" dirty="0"/>
              <a:t>Assets only useful if you can find them</a:t>
            </a:r>
          </a:p>
          <a:p>
            <a:pPr lvl="1"/>
            <a:r>
              <a:rPr lang="en-US" sz="2000" dirty="0"/>
              <a:t>Explore search filters and advanced searching features</a:t>
            </a:r>
          </a:p>
          <a:p>
            <a:r>
              <a:rPr lang="en-US" sz="3200" dirty="0"/>
              <a:t>Security &amp; Permissions</a:t>
            </a:r>
          </a:p>
          <a:p>
            <a:r>
              <a:rPr lang="en-US" sz="3200" dirty="0"/>
              <a:t>Developer Track Record</a:t>
            </a:r>
          </a:p>
          <a:p>
            <a:r>
              <a:rPr lang="en-US" sz="3200" dirty="0"/>
              <a:t>Customer Support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92608" y="453684"/>
            <a:ext cx="11329415" cy="799044"/>
            <a:chOff x="5541662" y="1328517"/>
            <a:chExt cx="2614515" cy="1771356"/>
          </a:xfrm>
        </p:grpSpPr>
        <p:sp>
          <p:nvSpPr>
            <p:cNvPr id="6" name="Rounded Rectangle 5"/>
            <p:cNvSpPr/>
            <p:nvPr/>
          </p:nvSpPr>
          <p:spPr>
            <a:xfrm>
              <a:off x="5541662" y="1328517"/>
              <a:ext cx="2614515" cy="177135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5628132" y="1414987"/>
              <a:ext cx="2441575" cy="15984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400" kern="1200" spc="300" dirty="0">
                  <a:latin typeface="Tw Cen MT Condensed" charset="0"/>
                  <a:ea typeface="Tw Cen MT Condensed" charset="0"/>
                  <a:cs typeface="Tw Cen MT Condensed" charset="0"/>
                </a:rPr>
                <a:t>REVIEW &amp; SELECT SOFTWARE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327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768096" y="824753"/>
          <a:ext cx="10608116" cy="4726305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060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1508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</a:rPr>
                        <a:t>Pros &amp; Additional </a:t>
                      </a:r>
                      <a:r>
                        <a:rPr lang="en-US" sz="2000" b="1" baseline="0" dirty="0">
                          <a:effectLst/>
                        </a:rPr>
                        <a:t>Features</a:t>
                      </a:r>
                      <a:endParaRPr lang="en-US" sz="2000" b="1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1218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Char char=""/>
                      </a:pPr>
                      <a:r>
                        <a:rPr lang="en-US" sz="2000" b="0" dirty="0">
                          <a:effectLst/>
                        </a:rPr>
                        <a:t>Provides extensive metadata fields that extend beyond photos and includes general media management.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Char char=""/>
                      </a:pPr>
                      <a:r>
                        <a:rPr lang="en-US" sz="2000" b="0" dirty="0">
                          <a:effectLst/>
                        </a:rPr>
                        <a:t>Allows users to create Metadata</a:t>
                      </a:r>
                      <a:r>
                        <a:rPr lang="en-US" sz="2000" b="0" baseline="0" dirty="0">
                          <a:effectLst/>
                        </a:rPr>
                        <a:t> Templates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Char char=""/>
                      </a:pPr>
                      <a:r>
                        <a:rPr lang="en-US" sz="2000" b="0" baseline="0" dirty="0">
                          <a:effectLst/>
                        </a:rPr>
                        <a:t>Very Robust and Flexible “Batch Rename” functionality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Char char=""/>
                      </a:pPr>
                      <a:r>
                        <a:rPr lang="en-US" sz="2000" b="0" baseline="0" dirty="0">
                          <a:effectLst/>
                        </a:rPr>
                        <a:t>Create and Save Custom Workspaces (User Interfaces)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charset="2"/>
                        <a:buChar char=""/>
                      </a:pPr>
                      <a:r>
                        <a:rPr lang="en-US" sz="2000" b="0" baseline="0" dirty="0">
                          <a:effectLst/>
                        </a:rPr>
                        <a:t>Free </a:t>
                      </a:r>
                      <a:r>
                        <a:rPr lang="en-US" sz="2000" b="0" i="1" baseline="0" dirty="0">
                          <a:effectLst/>
                        </a:rPr>
                        <a:t>(for now)</a:t>
                      </a:r>
                      <a:endParaRPr lang="en-US" sz="2000" b="0" i="1" dirty="0">
                        <a:effectLst/>
                      </a:endParaRP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0" dirty="0">
                          <a:effectLst/>
                        </a:rPr>
                        <a:t> </a:t>
                      </a:r>
                      <a:endParaRPr lang="en-US" sz="2000" b="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1" y="1"/>
            <a:ext cx="10131425" cy="824752"/>
          </a:xfrm>
        </p:spPr>
        <p:txBody>
          <a:bodyPr>
            <a:normAutofit/>
          </a:bodyPr>
          <a:lstStyle/>
          <a:p>
            <a:r>
              <a:rPr lang="en-US" sz="4400" spc="300" dirty="0">
                <a:latin typeface="Tw Cen MT Condensed" charset="0"/>
                <a:ea typeface="Tw Cen MT Condensed" charset="0"/>
                <a:cs typeface="Tw Cen MT Condensed" charset="0"/>
              </a:rPr>
              <a:t>Adobe Bridge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68096" y="5093858"/>
          <a:ext cx="10608116" cy="914400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10608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29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Cons</a:t>
                      </a:r>
                      <a:endParaRPr lang="en-US" sz="20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7E7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0000"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venir Book" charset="0"/>
                        <a:buChar char="-"/>
                      </a:pPr>
                      <a:r>
                        <a:rPr lang="en-US" sz="2000" b="0" baseline="0" dirty="0">
                          <a:effectLst/>
                        </a:rPr>
                        <a:t>Does NOT facilitate user permissions and access restrictions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venir Book" charset="0"/>
                        <a:buChar char="-"/>
                      </a:pPr>
                      <a:r>
                        <a:rPr lang="en-US" sz="2000" b="0" baseline="0" dirty="0">
                          <a:effectLst/>
                        </a:rPr>
                        <a:t>Collections are local only and not accessible by other users over a network</a:t>
                      </a:r>
                    </a:p>
                  </a:txBody>
                  <a:tcPr marL="68580" marR="68580" marT="0" marB="0">
                    <a:lnL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3263" y="2241310"/>
            <a:ext cx="3058737" cy="305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8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585D160-8248-F84D-AE78-293119EE8E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098" y="2634713"/>
            <a:ext cx="2799080" cy="27990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87232" y="891154"/>
            <a:ext cx="9377820" cy="2618924"/>
          </a:xfrm>
        </p:spPr>
        <p:txBody>
          <a:bodyPr>
            <a:normAutofit/>
          </a:bodyPr>
          <a:lstStyle/>
          <a:p>
            <a:pPr algn="ctr"/>
            <a:r>
              <a:rPr lang="en-US" sz="7200" spc="0" dirty="0">
                <a:solidFill>
                  <a:schemeClr val="accent1"/>
                </a:solidFill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latin typeface="Trebuchet MS" panose="020B0703020202090204" pitchFamily="34" charset="0"/>
                <a:ea typeface="Gill Sans MT Condensed" charset="0"/>
                <a:cs typeface="Gill Sans MT Condensed" charset="0"/>
              </a:rPr>
              <a:t>e-mail policy &amp; usage guide</a:t>
            </a:r>
          </a:p>
        </p:txBody>
      </p:sp>
    </p:spTree>
    <p:extLst>
      <p:ext uri="{BB962C8B-B14F-4D97-AF65-F5344CB8AC3E}">
        <p14:creationId xmlns:p14="http://schemas.microsoft.com/office/powerpoint/2010/main" val="21120626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10131425" cy="685799"/>
          </a:xfrm>
        </p:spPr>
        <p:txBody>
          <a:bodyPr>
            <a:normAutofit/>
          </a:bodyPr>
          <a:lstStyle/>
          <a:p>
            <a:r>
              <a:rPr lang="en-US" sz="3200" spc="300" dirty="0">
                <a:latin typeface="Tw Cen MT Condensed" charset="0"/>
                <a:ea typeface="Tw Cen MT Condensed" charset="0"/>
                <a:cs typeface="Tw Cen MT Condensed" charset="0"/>
              </a:rPr>
              <a:t>Adobe Bridge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8224"/>
            <a:ext cx="12192000" cy="609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84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w Cen MT Condensed" charset="0"/>
                <a:ea typeface="Tw Cen MT Condensed" charset="0"/>
                <a:cs typeface="Tw Cen MT Condensed" charset="0"/>
              </a:rPr>
              <a:t>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3D07B-64B4-BE45-8B00-D1BCAEDD5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97" y="2065867"/>
            <a:ext cx="4293832" cy="28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38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7A6ED7-48B3-E44B-B5BF-77EDC40C9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89" y="164379"/>
            <a:ext cx="2799080" cy="2799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B4809C-56F9-6B4E-B198-F094CB58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969" y="835785"/>
            <a:ext cx="7848257" cy="1456267"/>
          </a:xfrm>
        </p:spPr>
        <p:txBody>
          <a:bodyPr>
            <a:normAutofit fontScale="90000"/>
          </a:bodyPr>
          <a:lstStyle/>
          <a:p>
            <a:r>
              <a:rPr lang="en-US" sz="8800" dirty="0"/>
              <a:t>Email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1E7F4-D5F5-0E41-8E9D-6C5EE466B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887" y="2531895"/>
            <a:ext cx="8753339" cy="4093758"/>
          </a:xfrm>
        </p:spPr>
        <p:txBody>
          <a:bodyPr>
            <a:normAutofit/>
          </a:bodyPr>
          <a:lstStyle/>
          <a:p>
            <a:r>
              <a:rPr lang="en-US" sz="4400" dirty="0"/>
              <a:t>Importance</a:t>
            </a:r>
          </a:p>
          <a:p>
            <a:r>
              <a:rPr lang="en-US" sz="4400" dirty="0"/>
              <a:t>Management Tools and Methods</a:t>
            </a:r>
          </a:p>
          <a:p>
            <a:r>
              <a:rPr lang="en-US" sz="4400" dirty="0"/>
              <a:t>Training &amp; Awareness Initiatives</a:t>
            </a:r>
          </a:p>
          <a:p>
            <a:r>
              <a:rPr lang="en-US" sz="4400" dirty="0"/>
              <a:t>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35189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3A11F-D269-034F-B2B6-7948AB951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Considerations for Successful Management of Email Records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BBEFC5CA-E61E-C447-8C06-E686AC04A9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92912135"/>
              </p:ext>
            </p:extLst>
          </p:nvPr>
        </p:nvGraphicFramePr>
        <p:xfrm>
          <a:off x="2548328" y="2632943"/>
          <a:ext cx="7285220" cy="3348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026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E870F-B617-8A46-8700-8BC09C13E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Policies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1A5B0-212D-0344-9DBF-64D51F7F62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0801349" cy="4373033"/>
          </a:xfrm>
        </p:spPr>
        <p:txBody>
          <a:bodyPr>
            <a:normAutofit/>
          </a:bodyPr>
          <a:lstStyle/>
          <a:p>
            <a:r>
              <a:rPr lang="en-US" sz="4000" dirty="0"/>
              <a:t>Policies and training programs should explain staff responsibilities for managing email records. </a:t>
            </a:r>
          </a:p>
          <a:p>
            <a:r>
              <a:rPr lang="en-US" sz="4000" dirty="0"/>
              <a:t>The policies and training should instruct staff how to distinguish between permanent, temporary, transitory, and non-record email messages.</a:t>
            </a:r>
          </a:p>
        </p:txBody>
      </p:sp>
    </p:spTree>
    <p:extLst>
      <p:ext uri="{BB962C8B-B14F-4D97-AF65-F5344CB8AC3E}">
        <p14:creationId xmlns:p14="http://schemas.microsoft.com/office/powerpoint/2010/main" val="13188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C05B1-E835-CB46-A8F7-2CEDB531D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348D4-BE45-DC4A-AF77-529C07408A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Systems should be in place that can manage, and preserve email records in an acceptable electronic format until disposition.</a:t>
            </a:r>
          </a:p>
        </p:txBody>
      </p:sp>
    </p:spTree>
    <p:extLst>
      <p:ext uri="{BB962C8B-B14F-4D97-AF65-F5344CB8AC3E}">
        <p14:creationId xmlns:p14="http://schemas.microsoft.com/office/powerpoint/2010/main" val="100024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FE838-4EFE-1045-AC70-675C3D9EA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Access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55DD6-A248-5148-9A54-E5DCB1691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Email records should remain discoverable, retrievable, and usable throughout their lifecycle. </a:t>
            </a:r>
          </a:p>
          <a:p>
            <a:r>
              <a:rPr lang="en-US" sz="4400" dirty="0"/>
              <a:t>Safeguards against unauthorized loss or destruction should be in place</a:t>
            </a:r>
          </a:p>
        </p:txBody>
      </p:sp>
    </p:spTree>
    <p:extLst>
      <p:ext uri="{BB962C8B-B14F-4D97-AF65-F5344CB8AC3E}">
        <p14:creationId xmlns:p14="http://schemas.microsoft.com/office/powerpoint/2010/main" val="184785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0F6B4-4B6A-6744-9832-ECC4B77FE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Disposition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F1D67-26DC-724D-80BE-D5413A0EE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4000" dirty="0"/>
              <a:t>Appropriate retention periods for email records should be established</a:t>
            </a:r>
          </a:p>
          <a:p>
            <a:pPr lvl="0"/>
            <a:r>
              <a:rPr lang="en-US" sz="4000" dirty="0"/>
              <a:t>Systems should be implemented to support the appropriate disposition of email records according to the retention schedule.</a:t>
            </a:r>
          </a:p>
        </p:txBody>
      </p:sp>
    </p:spTree>
    <p:extLst>
      <p:ext uri="{BB962C8B-B14F-4D97-AF65-F5344CB8AC3E}">
        <p14:creationId xmlns:p14="http://schemas.microsoft.com/office/powerpoint/2010/main" val="110951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F8127-2B00-5A47-89AF-7B842F165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400" dirty="0"/>
              <a:t>Management Tools and Methods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422EB36-366F-3245-A934-954CBE8E9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903" y="2696369"/>
            <a:ext cx="2234081" cy="22340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E0C37C-D979-D343-8FED-6C32DD3C0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035" y="2398426"/>
            <a:ext cx="2863122" cy="28631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70241F-B7EF-B644-A096-B6E3A183FC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3164" y="2696368"/>
            <a:ext cx="4478702" cy="223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7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/Digital%20Records%20Management%20Strategy/Laserfiche%20Toolbar%20in%20Outlook.PNG">
            <a:extLst>
              <a:ext uri="{FF2B5EF4-FFF2-40B4-BE49-F238E27FC236}">
                <a16:creationId xmlns:a16="http://schemas.microsoft.com/office/drawing/2014/main" id="{CAE71E86-3F64-C547-A436-AE56FAE44C4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025825"/>
            <a:ext cx="9236352" cy="22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00ABF3BC-E96B-9347-A7E3-29D2936AC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648" y="221651"/>
            <a:ext cx="2234081" cy="223408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2CA7546C-5A5C-F443-A74E-311EF750C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Laserfiche and Microsoft Outlook</a:t>
            </a:r>
          </a:p>
        </p:txBody>
      </p:sp>
    </p:spTree>
    <p:extLst>
      <p:ext uri="{BB962C8B-B14F-4D97-AF65-F5344CB8AC3E}">
        <p14:creationId xmlns:p14="http://schemas.microsoft.com/office/powerpoint/2010/main" val="116094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698" y="178854"/>
            <a:ext cx="10957302" cy="2185973"/>
          </a:xfrm>
        </p:spPr>
        <p:txBody>
          <a:bodyPr>
            <a:normAutofit/>
          </a:bodyPr>
          <a:lstStyle/>
          <a:p>
            <a:r>
              <a:rPr lang="en-US" dirty="0"/>
              <a:t>Who owns the Email you compose from an organization Email address?</a:t>
            </a:r>
            <a:br>
              <a:rPr lang="en-US" dirty="0"/>
            </a:br>
            <a:r>
              <a:rPr lang="en-US" sz="2800" dirty="0"/>
              <a:t>(E.G. </a:t>
            </a:r>
            <a:r>
              <a:rPr lang="en-US" sz="2800" dirty="0" err="1"/>
              <a:t>ekings@wad.adventist.org</a:t>
            </a:r>
            <a:r>
              <a:rPr lang="en-US" sz="2800" dirty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3034" y="2686284"/>
            <a:ext cx="9616966" cy="3451069"/>
          </a:xfrm>
        </p:spPr>
        <p:txBody>
          <a:bodyPr>
            <a:noAutofit/>
          </a:bodyPr>
          <a:lstStyle/>
          <a:p>
            <a:pPr marL="914400" marR="0" lvl="0" indent="-9144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 (The Employee)</a:t>
            </a:r>
            <a:b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marR="0" lvl="0" indent="-9144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Organization</a:t>
            </a:r>
            <a:b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marR="0" lvl="0" indent="-9144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lang="en-US" sz="4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Both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00" y="3848590"/>
            <a:ext cx="1162434" cy="100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7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70EAA-7124-8F45-8EB1-0E715851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Adobe PDF and Microsoft Outlook</a:t>
            </a:r>
          </a:p>
        </p:txBody>
      </p:sp>
      <p:pic>
        <p:nvPicPr>
          <p:cNvPr id="4" name="Picture 3" descr="../Digital%20Records%20Management%20Strategy/Adobe%20PDF%20Toolbar%20in%20Outlook.PNG">
            <a:extLst>
              <a:ext uri="{FF2B5EF4-FFF2-40B4-BE49-F238E27FC236}">
                <a16:creationId xmlns:a16="http://schemas.microsoft.com/office/drawing/2014/main" id="{0E334907-27DE-574B-A630-8CFE1EB9F18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067988"/>
            <a:ext cx="9286428" cy="2243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3A03BD-F2D5-BC4B-8395-72F4AE882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8735" y="0"/>
            <a:ext cx="2863122" cy="2863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0419-B69C-AD44-ADF9-142183026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Outlook </a:t>
            </a:r>
            <a:r>
              <a:rPr lang="en-US" dirty="0" err="1"/>
              <a:t>AutoArchive</a:t>
            </a:r>
            <a:r>
              <a:rPr lang="en-US" dirty="0"/>
              <a:t> Settings</a:t>
            </a:r>
          </a:p>
        </p:txBody>
      </p:sp>
      <p:pic>
        <p:nvPicPr>
          <p:cNvPr id="5" name="Picture 4" descr="../Digital%20Records%20Management%20Strategy/Outlook%20Email%20Auto%20Archive%20Settings.PNG">
            <a:extLst>
              <a:ext uri="{FF2B5EF4-FFF2-40B4-BE49-F238E27FC236}">
                <a16:creationId xmlns:a16="http://schemas.microsoft.com/office/drawing/2014/main" id="{61F8C56A-CAB5-E243-B836-2177429EB4CF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59"/>
          <a:stretch/>
        </p:blipFill>
        <p:spPr bwMode="auto">
          <a:xfrm>
            <a:off x="2649512" y="2065867"/>
            <a:ext cx="5355235" cy="37024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98892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B0419-B69C-AD44-ADF9-142183026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Microsoft Outlook Retention Policy Settings</a:t>
            </a:r>
          </a:p>
        </p:txBody>
      </p:sp>
      <p:pic>
        <p:nvPicPr>
          <p:cNvPr id="6" name="Picture 5" descr="../Digital%20Records%20Management%20Strategy/Outlook%20Email%20Retention%20Policy%20Settings.PNG">
            <a:extLst>
              <a:ext uri="{FF2B5EF4-FFF2-40B4-BE49-F238E27FC236}">
                <a16:creationId xmlns:a16="http://schemas.microsoft.com/office/drawing/2014/main" id="{BB0F59FB-3FDD-0F46-9367-2BF6BBAB130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26"/>
          <a:stretch/>
        </p:blipFill>
        <p:spPr bwMode="auto">
          <a:xfrm>
            <a:off x="2414328" y="2065867"/>
            <a:ext cx="6674369" cy="38863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3369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BB29A-9FEA-5342-A985-3929E298A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Points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493C5-CAA5-CA46-BD46-91565EDFA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sz="2400" dirty="0"/>
              <a:t>Folders will need to be created to which users will move email into for archiving. </a:t>
            </a:r>
          </a:p>
          <a:p>
            <a:pPr lvl="0"/>
            <a:r>
              <a:rPr lang="en-US" sz="2400" dirty="0"/>
              <a:t>Emails are exported to a PST file.</a:t>
            </a:r>
          </a:p>
          <a:p>
            <a:pPr lvl="0"/>
            <a:r>
              <a:rPr lang="en-US" sz="2400" dirty="0"/>
              <a:t>Outlook 2016 for Mac does not have this feature, but files can be exported manually to an OLM file.</a:t>
            </a:r>
          </a:p>
          <a:p>
            <a:pPr lvl="0"/>
            <a:r>
              <a:rPr lang="en-US" sz="2400" dirty="0"/>
              <a:t>This will not require the installation or purchase of any additional software if Microsoft Outlook is already deployed.</a:t>
            </a:r>
          </a:p>
          <a:p>
            <a:pPr lvl="0"/>
            <a:r>
              <a:rPr lang="en-US" sz="2400" dirty="0"/>
              <a:t>The archived files may be imported into a Laserfiche repository for further management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5450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E940F-D2EF-7747-AA88-1691B154E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Training &amp; Awareness Initiatives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3C583-B9AE-F34D-BB2D-44324333D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142067"/>
            <a:ext cx="11158016" cy="4018890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en-US" sz="2800" dirty="0"/>
              <a:t>Developing documentation that provide guidelines and raise awareness regarding proper email management. </a:t>
            </a:r>
          </a:p>
          <a:p>
            <a:pPr lvl="0"/>
            <a:r>
              <a:rPr lang="en-US" sz="2800" dirty="0"/>
              <a:t>Include guidelines in new workers orientation</a:t>
            </a:r>
          </a:p>
          <a:p>
            <a:pPr lvl="0"/>
            <a:r>
              <a:rPr lang="en-US" sz="2800" dirty="0"/>
              <a:t>Reminders in the organization’s newsletter or other internal communication medium if available</a:t>
            </a:r>
          </a:p>
          <a:p>
            <a:pPr lvl="0"/>
            <a:r>
              <a:rPr lang="en-US" sz="2800" dirty="0"/>
              <a:t>A training video produced to demonstrate the process</a:t>
            </a:r>
          </a:p>
          <a:p>
            <a:pPr lvl="0"/>
            <a:r>
              <a:rPr lang="en-US" sz="2800" dirty="0"/>
              <a:t>Formal training sessions organized through the relevant department</a:t>
            </a:r>
          </a:p>
          <a:p>
            <a:pPr lvl="0"/>
            <a:r>
              <a:rPr lang="en-US" sz="2800" dirty="0"/>
              <a:t>General awareness discussion with departments during retention schedule updates</a:t>
            </a:r>
          </a:p>
        </p:txBody>
      </p:sp>
    </p:spTree>
    <p:extLst>
      <p:ext uri="{BB962C8B-B14F-4D97-AF65-F5344CB8AC3E}">
        <p14:creationId xmlns:p14="http://schemas.microsoft.com/office/powerpoint/2010/main" val="32163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>
                <a:latin typeface="Tw Cen MT Condensed" charset="0"/>
                <a:ea typeface="Tw Cen MT Condensed" charset="0"/>
                <a:cs typeface="Tw Cen MT Condensed" charset="0"/>
              </a:rPr>
              <a:t>QUESTIONS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53D07B-64B4-BE45-8B00-D1BCAEDD5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597" y="2065867"/>
            <a:ext cx="4293832" cy="283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945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organizational email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731536"/>
            <a:ext cx="10940322" cy="4729655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 is owned by the organization, not the employee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Employees should be reminded that no automatic right of privacy applies to organizational emails 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Once an employee leaves the organization, his/her mailbox will be preserved electronically</a:t>
            </a:r>
          </a:p>
        </p:txBody>
      </p:sp>
    </p:spTree>
    <p:extLst>
      <p:ext uri="{BB962C8B-B14F-4D97-AF65-F5344CB8AC3E}">
        <p14:creationId xmlns:p14="http://schemas.microsoft.com/office/powerpoint/2010/main" val="321333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organizational email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1" y="1644869"/>
            <a:ext cx="10178322" cy="460353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All work-related email should be generated within the organizational email system 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Emails relating to personal matters should NOT be written using organizational email </a:t>
            </a:r>
          </a:p>
        </p:txBody>
      </p:sp>
    </p:spTree>
    <p:extLst>
      <p:ext uri="{BB962C8B-B14F-4D97-AF65-F5344CB8AC3E}">
        <p14:creationId xmlns:p14="http://schemas.microsoft.com/office/powerpoint/2010/main" val="282319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308" y="174691"/>
            <a:ext cx="11761076" cy="1492132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Do not use cloud based email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2082" b="45776"/>
          <a:stretch/>
        </p:blipFill>
        <p:spPr>
          <a:xfrm>
            <a:off x="1290716" y="4035972"/>
            <a:ext cx="4424522" cy="979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9489" y="2480922"/>
            <a:ext cx="4674715" cy="1928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238" y="4172039"/>
            <a:ext cx="4725276" cy="11281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9489" y="1450428"/>
            <a:ext cx="4455510" cy="445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F43DA23-FEE3-8542-89D9-B6D5C894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8" y="174691"/>
            <a:ext cx="11761076" cy="1492132"/>
          </a:xfrm>
        </p:spPr>
        <p:txBody>
          <a:bodyPr>
            <a:noAutofit/>
          </a:bodyPr>
          <a:lstStyle/>
          <a:p>
            <a:pPr algn="ctr"/>
            <a:r>
              <a:rPr lang="en-US" sz="6600" dirty="0"/>
              <a:t>Do not use cloud based email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651" y="2213053"/>
            <a:ext cx="10523349" cy="359359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happens to your Cloud Based Email (Gmail, Hotmail, Yahoo etc.) if something happens to you?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Can your assistant access your cloud based email? </a:t>
            </a: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Use Cloud Based Email ONLY for Personal Use OR as a Backup in case the Email server is down</a:t>
            </a:r>
          </a:p>
        </p:txBody>
      </p:sp>
    </p:spTree>
    <p:extLst>
      <p:ext uri="{BB962C8B-B14F-4D97-AF65-F5344CB8AC3E}">
        <p14:creationId xmlns:p14="http://schemas.microsoft.com/office/powerpoint/2010/main" val="368195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Records to Keep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1678" y="1545021"/>
            <a:ext cx="10178322" cy="359359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Correspondence dealing with policies, administration, personnel, projects and statistics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Final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travel schedules, including speaking and meeting appointments</a:t>
            </a:r>
          </a:p>
        </p:txBody>
      </p:sp>
    </p:spTree>
    <p:extLst>
      <p:ext uri="{BB962C8B-B14F-4D97-AF65-F5344CB8AC3E}">
        <p14:creationId xmlns:p14="http://schemas.microsoft.com/office/powerpoint/2010/main" val="63901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66.6|46.5|27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|20.2|18|36.9|17.1|2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62.6|14.2|7.5|2.7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rchives Document" ma:contentTypeID="0x010100B780B9765D18EC489F727F2F20C2F10800185CB8586FA8064ABCD6DCF8B59CCD79" ma:contentTypeVersion="23" ma:contentTypeDescription="Generic archives document" ma:contentTypeScope="" ma:versionID="994b05982a851b1ec66019abe1e98165">
  <xsd:schema xmlns:xsd="http://www.w3.org/2001/XMLSchema" xmlns:xs="http://www.w3.org/2001/XMLSchema" xmlns:p="http://schemas.microsoft.com/office/2006/metadata/properties" xmlns:ns2="93657dfc-095c-47d7-98dc-273907ae11ad" targetNamespace="http://schemas.microsoft.com/office/2006/metadata/properties" ma:root="true" ma:fieldsID="81bc25826cd3e43a8aeb0f624a7fd525" ns2:_="">
    <xsd:import namespace="93657dfc-095c-47d7-98dc-273907ae11a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OldFileID" minOccurs="0"/>
                <xsd:element ref="ns2:OldDocID" minOccurs="0"/>
                <xsd:element ref="ns2:ScanType" minOccurs="0"/>
                <xsd:element ref="ns2:DocAuthor" minOccurs="0"/>
                <xsd:element ref="ns2:DateTag" minOccurs="0"/>
                <xsd:element ref="ns2:DocDate" minOccurs="0"/>
                <xsd:element ref="ns2:DocYear" minOccurs="0"/>
                <xsd:element ref="ns2:Issue" minOccurs="0"/>
                <xsd:element ref="ns2:IssueNum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657dfc-095c-47d7-98dc-273907ae11a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OldFileID" ma:index="11" nillable="true" ma:displayName="OldFileID" ma:hidden="true" ma:internalName="OldFileID" ma:readOnly="false">
      <xsd:simpleType>
        <xsd:restriction base="dms:Number"/>
      </xsd:simpleType>
    </xsd:element>
    <xsd:element name="OldDocID" ma:index="12" nillable="true" ma:displayName="OldDocID" ma:hidden="true" ma:internalName="OldDocID" ma:readOnly="false">
      <xsd:simpleType>
        <xsd:restriction base="dms:Number"/>
      </xsd:simpleType>
    </xsd:element>
    <xsd:element name="ScanType" ma:index="13" nillable="true" ma:displayName="Scan Type" ma:internalName="ScanType" ma:readOnly="false">
      <xsd:simpleType>
        <xsd:restriction base="dms:Choice">
          <xsd:enumeration value="B"/>
          <xsd:enumeration value="C"/>
          <xsd:enumeration value="G"/>
        </xsd:restriction>
      </xsd:simpleType>
    </xsd:element>
    <xsd:element name="DocAuthor" ma:index="14" nillable="true" ma:displayName="Author" ma:internalName="DocAuthor" ma:readOnly="false">
      <xsd:simpleType>
        <xsd:restriction base="dms:Text"/>
      </xsd:simpleType>
    </xsd:element>
    <xsd:element name="DateTag" ma:index="15" nillable="true" ma:displayName="Date Tag" ma:internalName="DateTag" ma:readOnly="false">
      <xsd:simpleType>
        <xsd:restriction base="dms:Text"/>
      </xsd:simpleType>
    </xsd:element>
    <xsd:element name="DocDate" ma:index="16" nillable="true" ma:displayName="Doc Date" ma:format="DateOnly" ma:internalName="DocDate" ma:readOnly="false">
      <xsd:simpleType>
        <xsd:restriction base="dms:DateTime"/>
      </xsd:simpleType>
    </xsd:element>
    <xsd:element name="DocYear" ma:index="17" nillable="true" ma:displayName="Doc Year" ma:internalName="DocYear" ma:readOnly="false">
      <xsd:simpleType>
        <xsd:restriction base="dms:Number"/>
      </xsd:simpleType>
    </xsd:element>
    <xsd:element name="Issue" ma:index="18" nillable="true" ma:displayName="Issue" ma:internalName="Issue" ma:readOnly="false">
      <xsd:simpleType>
        <xsd:restriction base="dms:Text"/>
      </xsd:simpleType>
    </xsd:element>
    <xsd:element name="IssueNum" ma:index="19" nillable="true" ma:displayName="IssueNum" ma:internalName="IssueNum" ma:readOnly="false">
      <xsd:simpleType>
        <xsd:restriction base="dms:Number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ldDocID xmlns="93657dfc-095c-47d7-98dc-273907ae11ad" xsi:nil="true"/>
    <DateTag xmlns="93657dfc-095c-47d7-98dc-273907ae11ad" xsi:nil="true"/>
    <DocAuthor xmlns="93657dfc-095c-47d7-98dc-273907ae11ad" xsi:nil="true"/>
    <DocYear xmlns="93657dfc-095c-47d7-98dc-273907ae11ad">2019</DocYear>
    <ScanType xmlns="93657dfc-095c-47d7-98dc-273907ae11ad" xsi:nil="true"/>
    <DocDate xmlns="93657dfc-095c-47d7-98dc-273907ae11ad" xsi:nil="true"/>
    <Issue xmlns="93657dfc-095c-47d7-98dc-273907ae11ad" xsi:nil="true"/>
    <IssueNum xmlns="93657dfc-095c-47d7-98dc-273907ae11ad" xsi:nil="true"/>
    <OldFileID xmlns="93657dfc-095c-47d7-98dc-273907ae11ad" xsi:nil="true"/>
    <_dlc_DocId xmlns="93657dfc-095c-47d7-98dc-273907ae11ad">2SNEJPDDRKTW-22-711</_dlc_DocId>
    <_dlc_DocIdUrl xmlns="93657dfc-095c-47d7-98dc-273907ae11ad">
      <Url>https://documents.adventistarchives.org/_layouts/DocIdRedir.aspx?ID=2SNEJPDDRKTW-22-711</Url>
      <Description>2SNEJPDDRKTW-22-711</Description>
    </_dlc_DocIdUrl>
  </documentManagement>
</p:properties>
</file>

<file path=customXml/itemProps1.xml><?xml version="1.0" encoding="utf-8"?>
<ds:datastoreItem xmlns:ds="http://schemas.openxmlformats.org/officeDocument/2006/customXml" ds:itemID="{515E2C18-19C4-4028-8CCF-61C0108A80F4}"/>
</file>

<file path=customXml/itemProps2.xml><?xml version="1.0" encoding="utf-8"?>
<ds:datastoreItem xmlns:ds="http://schemas.openxmlformats.org/officeDocument/2006/customXml" ds:itemID="{3E149888-A8B2-4E6F-83B0-3DF1F8F200C6}"/>
</file>

<file path=customXml/itemProps3.xml><?xml version="1.0" encoding="utf-8"?>
<ds:datastoreItem xmlns:ds="http://schemas.openxmlformats.org/officeDocument/2006/customXml" ds:itemID="{D768ABBA-496E-4F9E-9BA2-2DDEABF74669}"/>
</file>

<file path=customXml/itemProps4.xml><?xml version="1.0" encoding="utf-8"?>
<ds:datastoreItem xmlns:ds="http://schemas.openxmlformats.org/officeDocument/2006/customXml" ds:itemID="{1652220A-24DD-4F6C-A952-DDDA0F794158}"/>
</file>

<file path=docProps/app.xml><?xml version="1.0" encoding="utf-8"?>
<Properties xmlns="http://schemas.openxmlformats.org/officeDocument/2006/extended-properties" xmlns:vt="http://schemas.openxmlformats.org/officeDocument/2006/docPropsVTypes">
  <Template>{43AC57EF-6103-4F40-8244-FA1BD3562F51}tf10001058</Template>
  <TotalTime>8748</TotalTime>
  <Words>2145</Words>
  <Application>Microsoft Macintosh PowerPoint</Application>
  <PresentationFormat>Widescreen</PresentationFormat>
  <Paragraphs>369</Paragraphs>
  <Slides>45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Avenir Book</vt:lpstr>
      <vt:lpstr>Calibri</vt:lpstr>
      <vt:lpstr>Calibri Light</vt:lpstr>
      <vt:lpstr>Trebuchet MS</vt:lpstr>
      <vt:lpstr>Tw Cen MT Condensed</vt:lpstr>
      <vt:lpstr>Wingdings</vt:lpstr>
      <vt:lpstr>Celestial</vt:lpstr>
      <vt:lpstr>Electronic Records Management</vt:lpstr>
      <vt:lpstr>ELECTRONIC RECORDS MANAGEMENT</vt:lpstr>
      <vt:lpstr>e-mail policy &amp; usage guide</vt:lpstr>
      <vt:lpstr>Who owns the Email you compose from an organization Email address? (E.G. ekings@wad.adventist.org)</vt:lpstr>
      <vt:lpstr>Use organizational email system</vt:lpstr>
      <vt:lpstr>Use organizational email system</vt:lpstr>
      <vt:lpstr>Do not use cloud based email systems</vt:lpstr>
      <vt:lpstr>Do not use cloud based email systems</vt:lpstr>
      <vt:lpstr>Records to Keep</vt:lpstr>
      <vt:lpstr>Records to Keep</vt:lpstr>
      <vt:lpstr>Records to Delete</vt:lpstr>
      <vt:lpstr>Records to Delete</vt:lpstr>
      <vt:lpstr>Priorities for Preservation</vt:lpstr>
      <vt:lpstr>Other guidelines</vt:lpstr>
      <vt:lpstr>Methods to Promote Email Policy &amp; Guidelines</vt:lpstr>
      <vt:lpstr>Media Records (Digital Photos/ Audio/ Video)</vt:lpstr>
      <vt:lpstr>TYPES OF DIGITAL MEDIA ASSETS</vt:lpstr>
      <vt:lpstr>Media Asset Organization Process</vt:lpstr>
      <vt:lpstr>Media Asset Organization Process</vt:lpstr>
      <vt:lpstr>STEPS TO IMPLEMENTING A DIGITAL ASSET MANAGEMENT SYSTEM</vt:lpstr>
      <vt:lpstr>PowerPoint Presentation</vt:lpstr>
      <vt:lpstr>PowerPoint Presentation</vt:lpstr>
      <vt:lpstr>PowerPoint Presentation</vt:lpstr>
      <vt:lpstr>How much digital storage space will you need?</vt:lpstr>
      <vt:lpstr>PowerPoint Presentation</vt:lpstr>
      <vt:lpstr>Sample Requirements for  Digital asset management system</vt:lpstr>
      <vt:lpstr>PowerPoint Presentation</vt:lpstr>
      <vt:lpstr>Considerations When Selecting a Digital Asset Management System</vt:lpstr>
      <vt:lpstr>Adobe Bridge</vt:lpstr>
      <vt:lpstr>Adobe Bridge</vt:lpstr>
      <vt:lpstr>QUESTIONS</vt:lpstr>
      <vt:lpstr>Email Management</vt:lpstr>
      <vt:lpstr>Considerations for Successful Management of Email Records</vt:lpstr>
      <vt:lpstr>Policies</vt:lpstr>
      <vt:lpstr>Systems</vt:lpstr>
      <vt:lpstr>Access</vt:lpstr>
      <vt:lpstr>Disposition</vt:lpstr>
      <vt:lpstr>Management Tools and Methods</vt:lpstr>
      <vt:lpstr>Laserfiche and Microsoft Outlook</vt:lpstr>
      <vt:lpstr>Adobe PDF and Microsoft Outlook</vt:lpstr>
      <vt:lpstr>Microsoft Outlook AutoArchive Settings</vt:lpstr>
      <vt:lpstr>Microsoft Outlook Retention Policy Settings</vt:lpstr>
      <vt:lpstr>Important Points</vt:lpstr>
      <vt:lpstr>Training &amp; Awareness Initiatives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Records Management - Part 2 (2019)</dc:title>
  <dc:creator>Kenrie Hylton</dc:creator>
  <cp:lastModifiedBy>Hylton, Kenrie</cp:lastModifiedBy>
  <cp:revision>225</cp:revision>
  <dcterms:created xsi:type="dcterms:W3CDTF">2017-05-02T20:05:21Z</dcterms:created>
  <dcterms:modified xsi:type="dcterms:W3CDTF">2019-05-29T10:58:29Z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0x010100B780B9765D18EC489F727F2F20C2F10800185CB8586FA8064ABCD6DCF8B59CCD79</vt:lpwstr>
  </property>
  <property fmtid="{D5CDD505-2E9C-101B-9397-08002B2CF9AE}" pid="3" name="_dlc_DocIdItemGuid">
    <vt:lpwstr>48ba6923-5fe9-468d-8778-293d1b5aad29</vt:lpwstr>
  </property>
</Properties>
</file>